
<file path=[Content_Types].xml><?xml version="1.0" encoding="utf-8"?>
<Types xmlns="http://schemas.openxmlformats.org/package/2006/content-types">
  <Default Extension="gif" ContentType="image/gif"/>
  <Default Extension="jpeg" ContentType="image/jpeg"/>
  <Default Extension="JPG" ContentType="image/jpeg"/>
  <Default Extension="mov" ContentType="video/quicktime"/>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6"/>
  </p:notesMasterIdLst>
  <p:sldIdLst>
    <p:sldId id="256" r:id="rId2"/>
    <p:sldId id="257" r:id="rId3"/>
    <p:sldId id="258" r:id="rId4"/>
    <p:sldId id="259" r:id="rId5"/>
    <p:sldId id="260" r:id="rId6"/>
    <p:sldId id="261" r:id="rId7"/>
    <p:sldId id="262" r:id="rId8"/>
    <p:sldId id="263" r:id="rId9"/>
    <p:sldId id="264" r:id="rId10"/>
    <p:sldId id="268" r:id="rId11"/>
    <p:sldId id="266" r:id="rId12"/>
    <p:sldId id="267" r:id="rId13"/>
    <p:sldId id="270" r:id="rId14"/>
    <p:sldId id="269" r:id="rId15"/>
    <p:sldId id="271" r:id="rId16"/>
    <p:sldId id="272" r:id="rId17"/>
    <p:sldId id="273" r:id="rId18"/>
    <p:sldId id="274" r:id="rId19"/>
    <p:sldId id="275" r:id="rId20"/>
    <p:sldId id="276" r:id="rId21"/>
    <p:sldId id="277" r:id="rId22"/>
    <p:sldId id="278" r:id="rId23"/>
    <p:sldId id="279" r:id="rId24"/>
    <p:sldId id="280" r:id="rId25"/>
    <p:sldId id="282" r:id="rId26"/>
    <p:sldId id="283" r:id="rId27"/>
    <p:sldId id="286" r:id="rId28"/>
    <p:sldId id="289" r:id="rId29"/>
    <p:sldId id="290" r:id="rId30"/>
    <p:sldId id="291" r:id="rId31"/>
    <p:sldId id="292" r:id="rId32"/>
    <p:sldId id="293" r:id="rId33"/>
    <p:sldId id="294" r:id="rId34"/>
    <p:sldId id="295" r:id="rId35"/>
    <p:sldId id="296" r:id="rId36"/>
    <p:sldId id="297" r:id="rId37"/>
    <p:sldId id="301" r:id="rId38"/>
    <p:sldId id="302" r:id="rId39"/>
    <p:sldId id="303" r:id="rId40"/>
    <p:sldId id="304" r:id="rId41"/>
    <p:sldId id="308" r:id="rId42"/>
    <p:sldId id="309" r:id="rId43"/>
    <p:sldId id="311" r:id="rId44"/>
    <p:sldId id="312" r:id="rId45"/>
    <p:sldId id="313" r:id="rId46"/>
    <p:sldId id="314" r:id="rId47"/>
    <p:sldId id="315" r:id="rId48"/>
    <p:sldId id="316" r:id="rId49"/>
    <p:sldId id="317" r:id="rId50"/>
    <p:sldId id="322" r:id="rId51"/>
    <p:sldId id="318" r:id="rId52"/>
    <p:sldId id="321" r:id="rId53"/>
    <p:sldId id="320" r:id="rId54"/>
    <p:sldId id="323" r:id="rId55"/>
    <p:sldId id="324" r:id="rId56"/>
    <p:sldId id="325" r:id="rId57"/>
    <p:sldId id="326" r:id="rId58"/>
    <p:sldId id="409" r:id="rId59"/>
    <p:sldId id="406" r:id="rId60"/>
    <p:sldId id="410" r:id="rId61"/>
    <p:sldId id="407" r:id="rId62"/>
    <p:sldId id="370" r:id="rId63"/>
    <p:sldId id="371" r:id="rId64"/>
    <p:sldId id="408" r:id="rId6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74" autoAdjust="0"/>
    <p:restoredTop sz="95444" autoAdjust="0"/>
  </p:normalViewPr>
  <p:slideViewPr>
    <p:cSldViewPr snapToGrid="0">
      <p:cViewPr varScale="1">
        <p:scale>
          <a:sx n="106" d="100"/>
          <a:sy n="106" d="100"/>
        </p:scale>
        <p:origin x="123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873031-40D6-4130-B3B7-E2A96290227B}" type="datetimeFigureOut">
              <a:rPr lang="en-US" smtClean="0"/>
              <a:t>5/21/2026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368C2E-9C69-44F6-93EC-824A15E2BC52}" type="slidenum">
              <a:rPr lang="en-US" smtClean="0"/>
              <a:t>‹#›</a:t>
            </a:fld>
            <a:endParaRPr lang="en-US"/>
          </a:p>
        </p:txBody>
      </p:sp>
    </p:spTree>
    <p:extLst>
      <p:ext uri="{BB962C8B-B14F-4D97-AF65-F5344CB8AC3E}">
        <p14:creationId xmlns:p14="http://schemas.microsoft.com/office/powerpoint/2010/main" val="2077589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368C2E-9C69-44F6-93EC-824A15E2BC52}" type="slidenum">
              <a:rPr lang="en-US" smtClean="0"/>
              <a:t>44</a:t>
            </a:fld>
            <a:endParaRPr lang="en-US"/>
          </a:p>
        </p:txBody>
      </p:sp>
    </p:spTree>
    <p:extLst>
      <p:ext uri="{BB962C8B-B14F-4D97-AF65-F5344CB8AC3E}">
        <p14:creationId xmlns:p14="http://schemas.microsoft.com/office/powerpoint/2010/main" val="2099364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411F5-7873-A9E6-E90A-3D78B542F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9877C-31DE-A143-5085-6F9CFC9F3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94DE09-6FB8-7433-5303-2C2BA22EC0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A351AE-ADF6-622A-E9A0-D8BEA7663842}"/>
              </a:ext>
            </a:extLst>
          </p:cNvPr>
          <p:cNvSpPr>
            <a:spLocks noGrp="1"/>
          </p:cNvSpPr>
          <p:nvPr>
            <p:ph type="sldNum" sz="quarter" idx="5"/>
          </p:nvPr>
        </p:nvSpPr>
        <p:spPr/>
        <p:txBody>
          <a:bodyPr/>
          <a:lstStyle/>
          <a:p>
            <a:fld id="{40368C2E-9C69-44F6-93EC-824A15E2BC52}" type="slidenum">
              <a:rPr lang="en-US" smtClean="0"/>
              <a:t>45</a:t>
            </a:fld>
            <a:endParaRPr lang="en-US"/>
          </a:p>
        </p:txBody>
      </p:sp>
    </p:spTree>
    <p:extLst>
      <p:ext uri="{BB962C8B-B14F-4D97-AF65-F5344CB8AC3E}">
        <p14:creationId xmlns:p14="http://schemas.microsoft.com/office/powerpoint/2010/main" val="3982371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5BC71-6D26-3678-327E-BFF5251F03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75ADA0-3A12-9822-AC71-BB91A39E51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0A3CAB-46BA-F2B9-0BEC-D3A6F645DA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6FB84A-08A5-B9B0-8D8E-548C5F7302B8}"/>
              </a:ext>
            </a:extLst>
          </p:cNvPr>
          <p:cNvSpPr>
            <a:spLocks noGrp="1"/>
          </p:cNvSpPr>
          <p:nvPr>
            <p:ph type="sldNum" sz="quarter" idx="5"/>
          </p:nvPr>
        </p:nvSpPr>
        <p:spPr/>
        <p:txBody>
          <a:bodyPr/>
          <a:lstStyle/>
          <a:p>
            <a:fld id="{40368C2E-9C69-44F6-93EC-824A15E2BC52}" type="slidenum">
              <a:rPr lang="en-US" smtClean="0"/>
              <a:t>46</a:t>
            </a:fld>
            <a:endParaRPr lang="en-US"/>
          </a:p>
        </p:txBody>
      </p:sp>
    </p:spTree>
    <p:extLst>
      <p:ext uri="{BB962C8B-B14F-4D97-AF65-F5344CB8AC3E}">
        <p14:creationId xmlns:p14="http://schemas.microsoft.com/office/powerpoint/2010/main" val="3662826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368C2E-9C69-44F6-93EC-824A15E2BC52}" type="slidenum">
              <a:rPr lang="en-US" smtClean="0"/>
              <a:t>50</a:t>
            </a:fld>
            <a:endParaRPr lang="en-US"/>
          </a:p>
        </p:txBody>
      </p:sp>
    </p:spTree>
    <p:extLst>
      <p:ext uri="{BB962C8B-B14F-4D97-AF65-F5344CB8AC3E}">
        <p14:creationId xmlns:p14="http://schemas.microsoft.com/office/powerpoint/2010/main" val="2075894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50D44-2217-2DAA-2DB7-4F3F066A2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4CBE5-4DC0-F15A-850C-61A69DDED2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0BD9AD-AE37-7493-16D7-E5555C78D7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link to 2024 IRC </a:t>
            </a:r>
            <a:r>
              <a:rPr lang="en-US" sz="1200" b="1" i="0" kern="1200" dirty="0">
                <a:solidFill>
                  <a:schemeClr val="tx1"/>
                </a:solidFill>
                <a:effectLst/>
                <a:latin typeface="+mn-lt"/>
                <a:ea typeface="+mn-ea"/>
                <a:cs typeface="+mn-cs"/>
              </a:rPr>
              <a:t>AIR BARRIER, AIR SEALING AND INSULATION INSTALLATION</a:t>
            </a:r>
            <a:endParaRPr lang="en-US" dirty="0"/>
          </a:p>
          <a:p>
            <a:endParaRPr lang="en-US" dirty="0"/>
          </a:p>
          <a:p>
            <a:endParaRPr lang="en-US" dirty="0"/>
          </a:p>
          <a:p>
            <a:r>
              <a:rPr lang="en-US" dirty="0"/>
              <a:t>Air Barrier</a:t>
            </a:r>
          </a:p>
          <a:p>
            <a:endParaRPr lang="en-US" dirty="0"/>
          </a:p>
          <a:p>
            <a:r>
              <a:rPr lang="en-US" dirty="0"/>
              <a:t>Seal backside of receptacles and penetrations for airtight barrier, note this is for walls and ceilings between the thermal envelope only.</a:t>
            </a:r>
          </a:p>
          <a:p>
            <a:endParaRPr lang="en-US" dirty="0"/>
          </a:p>
        </p:txBody>
      </p:sp>
      <p:sp>
        <p:nvSpPr>
          <p:cNvPr id="4" name="Slide Number Placeholder 3">
            <a:extLst>
              <a:ext uri="{FF2B5EF4-FFF2-40B4-BE49-F238E27FC236}">
                <a16:creationId xmlns:a16="http://schemas.microsoft.com/office/drawing/2014/main" id="{E7010005-402D-BDB2-5E54-74FC22708CCC}"/>
              </a:ext>
            </a:extLst>
          </p:cNvPr>
          <p:cNvSpPr>
            <a:spLocks noGrp="1"/>
          </p:cNvSpPr>
          <p:nvPr>
            <p:ph type="sldNum" sz="quarter" idx="5"/>
          </p:nvPr>
        </p:nvSpPr>
        <p:spPr/>
        <p:txBody>
          <a:bodyPr/>
          <a:lstStyle/>
          <a:p>
            <a:fld id="{9135FED0-ADDE-4B5D-A9CB-4A91A037B8A2}" type="slidenum">
              <a:rPr lang="en-US" smtClean="0"/>
              <a:t>61</a:t>
            </a:fld>
            <a:endParaRPr lang="en-US"/>
          </a:p>
        </p:txBody>
      </p:sp>
    </p:spTree>
    <p:extLst>
      <p:ext uri="{BB962C8B-B14F-4D97-AF65-F5344CB8AC3E}">
        <p14:creationId xmlns:p14="http://schemas.microsoft.com/office/powerpoint/2010/main" val="3230761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7248F-5C55-526B-1E90-72B7CF95D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34F0A-3D95-8DC5-D76B-7FDC45763D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11788D-73D8-6EC9-3582-1F0FC7B46E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link to 2024 IRC </a:t>
            </a:r>
            <a:r>
              <a:rPr lang="en-US" sz="1200" b="1" i="0" kern="1200" dirty="0">
                <a:solidFill>
                  <a:schemeClr val="tx1"/>
                </a:solidFill>
                <a:effectLst/>
                <a:latin typeface="+mn-lt"/>
                <a:ea typeface="+mn-ea"/>
                <a:cs typeface="+mn-cs"/>
              </a:rPr>
              <a:t>AIR BARRIER, AIR SEALING AND INSULATION INSTALLATION</a:t>
            </a:r>
            <a:endParaRPr lang="en-US" dirty="0"/>
          </a:p>
          <a:p>
            <a:endParaRPr lang="en-US" dirty="0"/>
          </a:p>
          <a:p>
            <a:endParaRPr lang="en-US" dirty="0"/>
          </a:p>
          <a:p>
            <a:r>
              <a:rPr lang="en-US" dirty="0"/>
              <a:t>Air Barrier</a:t>
            </a:r>
          </a:p>
          <a:p>
            <a:endParaRPr lang="en-US" dirty="0"/>
          </a:p>
          <a:p>
            <a:r>
              <a:rPr lang="en-US" dirty="0"/>
              <a:t>Seal backside of receptacles and penetrations for airtight barrier, note this is for walls and ceilings between the thermal envelope only.</a:t>
            </a:r>
          </a:p>
          <a:p>
            <a:endParaRPr lang="en-US" dirty="0"/>
          </a:p>
        </p:txBody>
      </p:sp>
      <p:sp>
        <p:nvSpPr>
          <p:cNvPr id="4" name="Slide Number Placeholder 3">
            <a:extLst>
              <a:ext uri="{FF2B5EF4-FFF2-40B4-BE49-F238E27FC236}">
                <a16:creationId xmlns:a16="http://schemas.microsoft.com/office/drawing/2014/main" id="{8B52593F-D5B4-3CEC-3D57-521C0E89870B}"/>
              </a:ext>
            </a:extLst>
          </p:cNvPr>
          <p:cNvSpPr>
            <a:spLocks noGrp="1"/>
          </p:cNvSpPr>
          <p:nvPr>
            <p:ph type="sldNum" sz="quarter" idx="5"/>
          </p:nvPr>
        </p:nvSpPr>
        <p:spPr/>
        <p:txBody>
          <a:bodyPr/>
          <a:lstStyle/>
          <a:p>
            <a:fld id="{9135FED0-ADDE-4B5D-A9CB-4A91A037B8A2}" type="slidenum">
              <a:rPr lang="en-US" smtClean="0"/>
              <a:t>62</a:t>
            </a:fld>
            <a:endParaRPr lang="en-US"/>
          </a:p>
        </p:txBody>
      </p:sp>
    </p:spTree>
    <p:extLst>
      <p:ext uri="{BB962C8B-B14F-4D97-AF65-F5344CB8AC3E}">
        <p14:creationId xmlns:p14="http://schemas.microsoft.com/office/powerpoint/2010/main" val="1812041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8C03E-D723-CEDF-2D01-9C6D6F37B6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1CBFD2-8A2A-0437-AF64-4E9D038400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C5C81-8690-BA66-F51B-C26DDFEF8AF7}"/>
              </a:ext>
            </a:extLst>
          </p:cNvPr>
          <p:cNvSpPr>
            <a:spLocks noGrp="1"/>
          </p:cNvSpPr>
          <p:nvPr>
            <p:ph type="body" idx="1"/>
          </p:nvPr>
        </p:nvSpPr>
        <p:spPr/>
        <p:txBody>
          <a:bodyPr/>
          <a:lstStyle/>
          <a:p>
            <a:r>
              <a:rPr lang="en-US" dirty="0"/>
              <a:t>Air Barrier</a:t>
            </a:r>
          </a:p>
          <a:p>
            <a:endParaRPr lang="en-US" dirty="0"/>
          </a:p>
          <a:p>
            <a:r>
              <a:rPr lang="en-US" dirty="0"/>
              <a:t>Seal backside of receptacles and penetrations for airtight barrier, note this is for walls and ceilings between the thermal envelope only.</a:t>
            </a:r>
          </a:p>
          <a:p>
            <a:endParaRPr lang="en-US" dirty="0"/>
          </a:p>
        </p:txBody>
      </p:sp>
      <p:sp>
        <p:nvSpPr>
          <p:cNvPr id="4" name="Slide Number Placeholder 3">
            <a:extLst>
              <a:ext uri="{FF2B5EF4-FFF2-40B4-BE49-F238E27FC236}">
                <a16:creationId xmlns:a16="http://schemas.microsoft.com/office/drawing/2014/main" id="{07F0CC7A-5569-9AF2-A02E-B318DC2A26FA}"/>
              </a:ext>
            </a:extLst>
          </p:cNvPr>
          <p:cNvSpPr>
            <a:spLocks noGrp="1"/>
          </p:cNvSpPr>
          <p:nvPr>
            <p:ph type="sldNum" sz="quarter" idx="5"/>
          </p:nvPr>
        </p:nvSpPr>
        <p:spPr/>
        <p:txBody>
          <a:bodyPr/>
          <a:lstStyle/>
          <a:p>
            <a:fld id="{9135FED0-ADDE-4B5D-A9CB-4A91A037B8A2}" type="slidenum">
              <a:rPr lang="en-US" smtClean="0"/>
              <a:t>63</a:t>
            </a:fld>
            <a:endParaRPr lang="en-US"/>
          </a:p>
        </p:txBody>
      </p:sp>
    </p:spTree>
    <p:extLst>
      <p:ext uri="{BB962C8B-B14F-4D97-AF65-F5344CB8AC3E}">
        <p14:creationId xmlns:p14="http://schemas.microsoft.com/office/powerpoint/2010/main" val="1212387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2CEFD-0E64-A8F0-0BE3-A8477DEB5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C14485-A363-CB95-F470-83FC69991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A5F9D6-1C69-A583-BAD9-798ADA09E0D2}"/>
              </a:ext>
            </a:extLst>
          </p:cNvPr>
          <p:cNvSpPr>
            <a:spLocks noGrp="1"/>
          </p:cNvSpPr>
          <p:nvPr>
            <p:ph type="body" idx="1"/>
          </p:nvPr>
        </p:nvSpPr>
        <p:spPr/>
        <p:txBody>
          <a:bodyPr/>
          <a:lstStyle/>
          <a:p>
            <a:r>
              <a:rPr lang="en-US" dirty="0"/>
              <a:t>Air Barrier</a:t>
            </a:r>
          </a:p>
          <a:p>
            <a:endParaRPr lang="en-US" dirty="0"/>
          </a:p>
          <a:p>
            <a:r>
              <a:rPr lang="en-US" dirty="0"/>
              <a:t>Seal backside of receptacles and penetrations for airtight barrier, note this is for walls and ceilings between the thermal envelope only.</a:t>
            </a:r>
          </a:p>
          <a:p>
            <a:endParaRPr lang="en-US" dirty="0"/>
          </a:p>
        </p:txBody>
      </p:sp>
      <p:sp>
        <p:nvSpPr>
          <p:cNvPr id="4" name="Slide Number Placeholder 3">
            <a:extLst>
              <a:ext uri="{FF2B5EF4-FFF2-40B4-BE49-F238E27FC236}">
                <a16:creationId xmlns:a16="http://schemas.microsoft.com/office/drawing/2014/main" id="{B3D50255-FE3C-90A7-6AD0-C1E8AD9C02F1}"/>
              </a:ext>
            </a:extLst>
          </p:cNvPr>
          <p:cNvSpPr>
            <a:spLocks noGrp="1"/>
          </p:cNvSpPr>
          <p:nvPr>
            <p:ph type="sldNum" sz="quarter" idx="5"/>
          </p:nvPr>
        </p:nvSpPr>
        <p:spPr/>
        <p:txBody>
          <a:bodyPr/>
          <a:lstStyle/>
          <a:p>
            <a:fld id="{9135FED0-ADDE-4B5D-A9CB-4A91A037B8A2}" type="slidenum">
              <a:rPr lang="en-US" smtClean="0"/>
              <a:t>64</a:t>
            </a:fld>
            <a:endParaRPr lang="en-US"/>
          </a:p>
        </p:txBody>
      </p:sp>
    </p:spTree>
    <p:extLst>
      <p:ext uri="{BB962C8B-B14F-4D97-AF65-F5344CB8AC3E}">
        <p14:creationId xmlns:p14="http://schemas.microsoft.com/office/powerpoint/2010/main" val="16458847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C6B9C772-D112-4FA4-B171-7AC5DCC1D3AF}" type="datetime2">
              <a:rPr lang="en-US" smtClean="0"/>
              <a:t>Thursday, May 21, 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1B5B55-4B50-4301-9D19-64614A5FB478}" type="datetime2">
              <a:rPr lang="en-US" smtClean="0"/>
              <a:t>Thursday, May 21, 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11779BD-7098-49EB-844B-30F3DDA6F1F0}" type="datetime2">
              <a:rPr lang="en-US" smtClean="0"/>
              <a:t>Thursday, May 21, 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A1E517-0A6A-4EED-974E-308E277E50F1}" type="datetime2">
              <a:rPr lang="en-US" smtClean="0"/>
              <a:t>Thursday, May 21, 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906C49-CE5A-45A7-85F0-E58B0A249B47}" type="datetime2">
              <a:rPr lang="en-US" smtClean="0"/>
              <a:t>Thursday, May 21, 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62F580C-F38A-49E5-AB92-166B32B8F851}" type="datetime2">
              <a:rPr lang="en-US" smtClean="0"/>
              <a:t>Thursday, May 21, 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23FFEEF-67CB-4B5B-AB37-0A8FA887543B}" type="datetime2">
              <a:rPr lang="en-US" smtClean="0"/>
              <a:t>Thursday, May 21, 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E8643E-8972-4613-A73B-5446D0C0A529}" type="datetime2">
              <a:rPr lang="en-US" smtClean="0"/>
              <a:t>Thursday, May 21,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3CF4C4-9700-4F49-BAE0-D6A58B75E1A2}" type="datetime2">
              <a:rPr lang="en-US" smtClean="0"/>
              <a:t>Thursday, May 21,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DA7CC4-2C76-4C14-B808-A312E4A8F1E2}" type="datetime2">
              <a:rPr lang="en-US" smtClean="0"/>
              <a:t>Thursday, May 21,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618EDE-4F4A-4D64-A656-A5273FE1B583}" type="datetime2">
              <a:rPr lang="en-US" smtClean="0"/>
              <a:t>Thursday, May 21,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48CFE4-B864-44E6-8695-E668241A2B69}" type="datetime2">
              <a:rPr lang="en-US" smtClean="0"/>
              <a:t>Thursday, May 21, 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5E6FBE-BCDC-4A6C-A4DB-09D8A7EE1FC7}" type="datetime2">
              <a:rPr lang="en-US" smtClean="0"/>
              <a:t>Thursday, May 21,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2162B4-DCB0-459D-825B-E22E38D161DC}" type="datetime2">
              <a:rPr lang="en-US" smtClean="0"/>
              <a:t>Thursday, May 21, 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9DD5F-6CBD-45DD-A4C0-A4ACF4457B95}" type="datetime2">
              <a:rPr lang="en-US" smtClean="0"/>
              <a:t>Thursday, May 21, 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F1BE2F-264E-4A1C-8A49-5F72E0351BFA}" type="datetime2">
              <a:rPr lang="en-US" smtClean="0"/>
              <a:t>Thursday, May 21, 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1DFF4-F650-47E4-BFA5-252B1F2F8D3A}" type="datetime2">
              <a:rPr lang="en-US" smtClean="0"/>
              <a:t>Thursday, May 21, 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45195F8-0A7D-4737-9E24-A0C8CFE85229}" type="datetime2">
              <a:rPr lang="en-US" smtClean="0"/>
              <a:t>Thursday, May 21, 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6.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6.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59.png"/><Relationship Id="rId2"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58.png"/><Relationship Id="rId5" Type="http://schemas.microsoft.com/office/2007/relationships/hdphoto" Target="../media/hdphoto1.wdp"/><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ov"/><Relationship Id="rId1" Type="http://schemas.openxmlformats.org/officeDocument/2006/relationships/video" Target="NULL" TargetMode="External"/><Relationship Id="rId6" Type="http://schemas.openxmlformats.org/officeDocument/2006/relationships/image" Target="../media/image69.pn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72.png"/><Relationship Id="rId4" Type="http://schemas.openxmlformats.org/officeDocument/2006/relationships/image" Target="../media/image71.png"/></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9.jpeg"/></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0.gif"/></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5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7.JPG"/></Relationships>
</file>

<file path=ppt/slides/_rels/slide6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codes.iccsafe.org/content/IRC2024V2.0/chapter-11-re-energy-efficiency#IRC2024V2.0_Pt04_Ch11_SecN1102.5.1.1_TblN1102.5.1.1"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38A93-65B7-F52F-2FDF-EC282B43BA73}"/>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3" name="Subtitle 2">
            <a:extLst>
              <a:ext uri="{FF2B5EF4-FFF2-40B4-BE49-F238E27FC236}">
                <a16:creationId xmlns:a16="http://schemas.microsoft.com/office/drawing/2014/main" id="{AC871621-E7E0-1903-0AB0-C602E080AD0B}"/>
              </a:ext>
            </a:extLst>
          </p:cNvPr>
          <p:cNvSpPr>
            <a:spLocks noGrp="1"/>
          </p:cNvSpPr>
          <p:nvPr>
            <p:ph type="subTitle" idx="1"/>
          </p:nvPr>
        </p:nvSpPr>
        <p:spPr>
          <a:xfrm>
            <a:off x="2152299" y="1504881"/>
            <a:ext cx="10211098" cy="3905318"/>
          </a:xfrm>
        </p:spPr>
        <p:txBody>
          <a:bodyPr>
            <a:normAutofit fontScale="85000" lnSpcReduction="20000"/>
          </a:bodyPr>
          <a:lstStyle/>
          <a:p>
            <a:r>
              <a:rPr lang="en-US" dirty="0">
                <a:solidFill>
                  <a:schemeClr val="tx1"/>
                </a:solidFill>
              </a:rPr>
              <a:t>Itinerary</a:t>
            </a:r>
          </a:p>
          <a:p>
            <a:r>
              <a:rPr lang="en-US" dirty="0">
                <a:solidFill>
                  <a:schemeClr val="tx1"/>
                </a:solidFill>
              </a:rPr>
              <a:t>2026 NEC:</a:t>
            </a:r>
          </a:p>
          <a:p>
            <a:r>
              <a:rPr lang="en-US" dirty="0">
                <a:solidFill>
                  <a:schemeClr val="tx1"/>
                </a:solidFill>
              </a:rPr>
              <a:t>Chapter 1 General</a:t>
            </a:r>
          </a:p>
          <a:p>
            <a:r>
              <a:rPr lang="en-US" dirty="0">
                <a:solidFill>
                  <a:schemeClr val="tx1"/>
                </a:solidFill>
              </a:rPr>
              <a:t>Chapter 2 Wiring &amp; protection</a:t>
            </a:r>
          </a:p>
          <a:p>
            <a:r>
              <a:rPr lang="en-US" dirty="0">
                <a:solidFill>
                  <a:schemeClr val="tx1"/>
                </a:solidFill>
              </a:rPr>
              <a:t>Electrical in the thermal envelope</a:t>
            </a:r>
          </a:p>
          <a:p>
            <a:r>
              <a:rPr lang="en-US" dirty="0">
                <a:solidFill>
                  <a:schemeClr val="tx1"/>
                </a:solidFill>
              </a:rPr>
              <a:t>2027 ICC Release dates</a:t>
            </a:r>
          </a:p>
          <a:p>
            <a:r>
              <a:rPr lang="en-US" u="sng" dirty="0">
                <a:solidFill>
                  <a:schemeClr val="tx1"/>
                </a:solidFill>
              </a:rPr>
              <a:t>Next Session</a:t>
            </a:r>
          </a:p>
          <a:p>
            <a:r>
              <a:rPr lang="en-US" dirty="0">
                <a:solidFill>
                  <a:schemeClr val="tx1"/>
                </a:solidFill>
              </a:rPr>
              <a:t>chapter 3 wiring methods &amp; materials (F</a:t>
            </a:r>
          </a:p>
          <a:p>
            <a:r>
              <a:rPr lang="en-US" dirty="0">
                <a:solidFill>
                  <a:schemeClr val="tx1"/>
                </a:solidFill>
              </a:rPr>
              <a:t>Chapter 4 equipment for general use</a:t>
            </a:r>
          </a:p>
          <a:p>
            <a:r>
              <a:rPr lang="en-US" dirty="0">
                <a:solidFill>
                  <a:schemeClr val="tx1"/>
                </a:solidFill>
              </a:rPr>
              <a:t>chapter 5 specific occupancies &amp; locations</a:t>
            </a:r>
          </a:p>
        </p:txBody>
      </p:sp>
      <p:sp>
        <p:nvSpPr>
          <p:cNvPr id="4" name="Date Placeholder 3">
            <a:extLst>
              <a:ext uri="{FF2B5EF4-FFF2-40B4-BE49-F238E27FC236}">
                <a16:creationId xmlns:a16="http://schemas.microsoft.com/office/drawing/2014/main" id="{CB05C6B4-8F45-BD03-CEAD-AB785A2A6DA7}"/>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444E0BB0-FBFF-F55F-C40E-8257B1176F77}"/>
              </a:ext>
            </a:extLst>
          </p:cNvPr>
          <p:cNvSpPr>
            <a:spLocks noGrp="1"/>
          </p:cNvSpPr>
          <p:nvPr>
            <p:ph type="sldNum" sz="quarter" idx="12"/>
          </p:nvPr>
        </p:nvSpPr>
        <p:spPr/>
        <p:txBody>
          <a:bodyPr/>
          <a:lstStyle/>
          <a:p>
            <a:fld id="{6D22F896-40B5-4ADD-8801-0D06FADFA095}" type="slidenum">
              <a:rPr lang="en-US" smtClean="0"/>
              <a:t>1</a:t>
            </a:fld>
            <a:endParaRPr lang="en-US" dirty="0"/>
          </a:p>
        </p:txBody>
      </p:sp>
      <p:pic>
        <p:nvPicPr>
          <p:cNvPr id="9" name="Picture 8">
            <a:extLst>
              <a:ext uri="{FF2B5EF4-FFF2-40B4-BE49-F238E27FC236}">
                <a16:creationId xmlns:a16="http://schemas.microsoft.com/office/drawing/2014/main" id="{A57D5136-C127-872A-BA02-28E4FCD7C2C7}"/>
              </a:ext>
            </a:extLst>
          </p:cNvPr>
          <p:cNvPicPr>
            <a:picLocks noChangeAspect="1"/>
          </p:cNvPicPr>
          <p:nvPr/>
        </p:nvPicPr>
        <p:blipFill>
          <a:blip r:embed="rId2"/>
          <a:stretch>
            <a:fillRect/>
          </a:stretch>
        </p:blipFill>
        <p:spPr>
          <a:xfrm>
            <a:off x="7922202" y="5775324"/>
            <a:ext cx="1824471" cy="1029821"/>
          </a:xfrm>
          <a:prstGeom prst="rect">
            <a:avLst/>
          </a:prstGeom>
        </p:spPr>
      </p:pic>
    </p:spTree>
    <p:extLst>
      <p:ext uri="{BB962C8B-B14F-4D97-AF65-F5344CB8AC3E}">
        <p14:creationId xmlns:p14="http://schemas.microsoft.com/office/powerpoint/2010/main" val="33281127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DFBE7-C14F-270B-9808-63FDB40FD1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E62B6-366D-D316-EC39-9F25F7DE7F47}"/>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E6A99DD4-7B03-C73C-6913-9BF444410379}"/>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43C2D081-3902-7FCF-98F2-0B610DE4F8CB}"/>
              </a:ext>
            </a:extLst>
          </p:cNvPr>
          <p:cNvSpPr>
            <a:spLocks noGrp="1"/>
          </p:cNvSpPr>
          <p:nvPr>
            <p:ph type="sldNum" sz="quarter" idx="12"/>
          </p:nvPr>
        </p:nvSpPr>
        <p:spPr>
          <a:xfrm>
            <a:off x="10111701" y="5072435"/>
            <a:ext cx="389798" cy="259269"/>
          </a:xfrm>
        </p:spPr>
        <p:txBody>
          <a:bodyPr/>
          <a:lstStyle/>
          <a:p>
            <a:fld id="{6D22F896-40B5-4ADD-8801-0D06FADFA095}" type="slidenum">
              <a:rPr lang="en-US" smtClean="0"/>
              <a:t>10</a:t>
            </a:fld>
            <a:endParaRPr lang="en-US" dirty="0"/>
          </a:p>
        </p:txBody>
      </p:sp>
      <p:pic>
        <p:nvPicPr>
          <p:cNvPr id="9" name="Picture 8">
            <a:extLst>
              <a:ext uri="{FF2B5EF4-FFF2-40B4-BE49-F238E27FC236}">
                <a16:creationId xmlns:a16="http://schemas.microsoft.com/office/drawing/2014/main" id="{2E76147C-89E2-D243-8A78-6F8DF762AE67}"/>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9BA6F8C9-9E48-5391-0E9E-5442CFED1E61}"/>
              </a:ext>
            </a:extLst>
          </p:cNvPr>
          <p:cNvSpPr txBox="1"/>
          <p:nvPr/>
        </p:nvSpPr>
        <p:spPr>
          <a:xfrm>
            <a:off x="2914650" y="1162050"/>
            <a:ext cx="4819650" cy="2031325"/>
          </a:xfrm>
          <a:prstGeom prst="rect">
            <a:avLst/>
          </a:prstGeom>
          <a:noFill/>
        </p:spPr>
        <p:txBody>
          <a:bodyPr wrap="square" rtlCol="0">
            <a:spAutoFit/>
          </a:bodyPr>
          <a:lstStyle/>
          <a:p>
            <a:r>
              <a:rPr lang="en-US" dirty="0"/>
              <a:t>Article 100 Permanently Installed Swimming Pool</a:t>
            </a:r>
          </a:p>
          <a:p>
            <a:endParaRPr lang="en-US" dirty="0"/>
          </a:p>
          <a:p>
            <a:r>
              <a:rPr lang="en-US" dirty="0"/>
              <a:t>Definition is revised</a:t>
            </a:r>
          </a:p>
          <a:p>
            <a:endParaRPr lang="en-US" dirty="0"/>
          </a:p>
          <a:p>
            <a:r>
              <a:rPr lang="en-US" dirty="0"/>
              <a:t>Pools built or installed in, </a:t>
            </a:r>
            <a:r>
              <a:rPr lang="en-US" u="sng" dirty="0">
                <a:solidFill>
                  <a:srgbClr val="FFFF00"/>
                </a:solidFill>
              </a:rPr>
              <a:t>on</a:t>
            </a:r>
            <a:r>
              <a:rPr lang="en-US" dirty="0"/>
              <a:t>, or partially in the ground, and any pool in </a:t>
            </a:r>
            <a:r>
              <a:rPr lang="en-US" u="sng" dirty="0">
                <a:solidFill>
                  <a:srgbClr val="FFFF00"/>
                </a:solidFill>
              </a:rPr>
              <a:t>or on</a:t>
            </a:r>
            <a:r>
              <a:rPr lang="en-US" dirty="0"/>
              <a:t> a building, regardless of any connections to electrical circuits.</a:t>
            </a:r>
          </a:p>
        </p:txBody>
      </p:sp>
      <p:pic>
        <p:nvPicPr>
          <p:cNvPr id="18" name="Picture 17">
            <a:extLst>
              <a:ext uri="{FF2B5EF4-FFF2-40B4-BE49-F238E27FC236}">
                <a16:creationId xmlns:a16="http://schemas.microsoft.com/office/drawing/2014/main" id="{441F13D6-27D5-5D07-253E-D48EF9B1E27B}"/>
              </a:ext>
            </a:extLst>
          </p:cNvPr>
          <p:cNvPicPr>
            <a:picLocks noChangeAspect="1"/>
          </p:cNvPicPr>
          <p:nvPr/>
        </p:nvPicPr>
        <p:blipFill>
          <a:blip r:embed="rId3"/>
          <a:stretch>
            <a:fillRect/>
          </a:stretch>
        </p:blipFill>
        <p:spPr>
          <a:xfrm>
            <a:off x="7922202" y="1534712"/>
            <a:ext cx="4012568" cy="2705367"/>
          </a:xfrm>
          <a:prstGeom prst="rect">
            <a:avLst/>
          </a:prstGeom>
        </p:spPr>
      </p:pic>
      <p:sp>
        <p:nvSpPr>
          <p:cNvPr id="6" name="TextBox 5">
            <a:extLst>
              <a:ext uri="{FF2B5EF4-FFF2-40B4-BE49-F238E27FC236}">
                <a16:creationId xmlns:a16="http://schemas.microsoft.com/office/drawing/2014/main" id="{4E34958D-88BF-ED2B-D631-937F6E2A196B}"/>
              </a:ext>
            </a:extLst>
          </p:cNvPr>
          <p:cNvSpPr txBox="1"/>
          <p:nvPr/>
        </p:nvSpPr>
        <p:spPr>
          <a:xfrm>
            <a:off x="9303475" y="2736269"/>
            <a:ext cx="1250021" cy="400110"/>
          </a:xfrm>
          <a:prstGeom prst="rect">
            <a:avLst/>
          </a:prstGeom>
          <a:noFill/>
        </p:spPr>
        <p:txBody>
          <a:bodyPr wrap="none" rtlCol="0">
            <a:spAutoFit/>
          </a:bodyPr>
          <a:lstStyle/>
          <a:p>
            <a:pPr algn="ctr"/>
            <a:r>
              <a:rPr lang="en-US" sz="2000" dirty="0">
                <a:solidFill>
                  <a:srgbClr val="FFFF00"/>
                </a:solidFill>
              </a:rPr>
              <a:t>Permanent</a:t>
            </a:r>
          </a:p>
        </p:txBody>
      </p:sp>
    </p:spTree>
    <p:extLst>
      <p:ext uri="{BB962C8B-B14F-4D97-AF65-F5344CB8AC3E}">
        <p14:creationId xmlns:p14="http://schemas.microsoft.com/office/powerpoint/2010/main" val="242812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4FCFA-FE60-B600-F6FB-1333387B5D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50A4C1-C8AB-76D9-7B0C-FCBE73A6976F}"/>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36502107-119C-C4AF-5061-41A9178F4854}"/>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4DEFE9A8-B3D5-01EC-95E4-1A4557457658}"/>
              </a:ext>
            </a:extLst>
          </p:cNvPr>
          <p:cNvSpPr>
            <a:spLocks noGrp="1"/>
          </p:cNvSpPr>
          <p:nvPr>
            <p:ph type="sldNum" sz="quarter" idx="12"/>
          </p:nvPr>
        </p:nvSpPr>
        <p:spPr/>
        <p:txBody>
          <a:bodyPr/>
          <a:lstStyle/>
          <a:p>
            <a:fld id="{6D22F896-40B5-4ADD-8801-0D06FADFA095}" type="slidenum">
              <a:rPr lang="en-US" smtClean="0"/>
              <a:t>11</a:t>
            </a:fld>
            <a:endParaRPr lang="en-US" dirty="0"/>
          </a:p>
        </p:txBody>
      </p:sp>
      <p:pic>
        <p:nvPicPr>
          <p:cNvPr id="9" name="Picture 8">
            <a:extLst>
              <a:ext uri="{FF2B5EF4-FFF2-40B4-BE49-F238E27FC236}">
                <a16:creationId xmlns:a16="http://schemas.microsoft.com/office/drawing/2014/main" id="{552BEDF8-6008-FD1E-9EA6-8F4705C7653E}"/>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C229C8D4-F93B-0DDC-1851-AD0F6080FD3F}"/>
              </a:ext>
            </a:extLst>
          </p:cNvPr>
          <p:cNvSpPr txBox="1"/>
          <p:nvPr/>
        </p:nvSpPr>
        <p:spPr>
          <a:xfrm>
            <a:off x="2914650" y="1162050"/>
            <a:ext cx="4819650" cy="1754326"/>
          </a:xfrm>
          <a:prstGeom prst="rect">
            <a:avLst/>
          </a:prstGeom>
          <a:noFill/>
        </p:spPr>
        <p:txBody>
          <a:bodyPr wrap="square" rtlCol="0">
            <a:spAutoFit/>
          </a:bodyPr>
          <a:lstStyle/>
          <a:p>
            <a:r>
              <a:rPr lang="en-US" dirty="0"/>
              <a:t>Article 100 Pool</a:t>
            </a:r>
          </a:p>
          <a:p>
            <a:endParaRPr lang="en-US" dirty="0"/>
          </a:p>
          <a:p>
            <a:r>
              <a:rPr lang="en-US" dirty="0"/>
              <a:t>Definition is revised</a:t>
            </a:r>
          </a:p>
          <a:p>
            <a:endParaRPr lang="en-US" dirty="0"/>
          </a:p>
          <a:p>
            <a:r>
              <a:rPr lang="en-US" dirty="0"/>
              <a:t>Equipment designed to contain water for swimming, </a:t>
            </a:r>
            <a:r>
              <a:rPr lang="en-US" u="sng" dirty="0">
                <a:solidFill>
                  <a:srgbClr val="FFFF00"/>
                </a:solidFill>
              </a:rPr>
              <a:t>recreation</a:t>
            </a:r>
            <a:r>
              <a:rPr lang="en-US" dirty="0"/>
              <a:t>, wading, or therapeutic use.</a:t>
            </a:r>
          </a:p>
        </p:txBody>
      </p:sp>
      <p:sp>
        <p:nvSpPr>
          <p:cNvPr id="12" name="TextBox 11">
            <a:extLst>
              <a:ext uri="{FF2B5EF4-FFF2-40B4-BE49-F238E27FC236}">
                <a16:creationId xmlns:a16="http://schemas.microsoft.com/office/drawing/2014/main" id="{FD3E79D1-441F-25AA-4AE3-E9EF6666675C}"/>
              </a:ext>
            </a:extLst>
          </p:cNvPr>
          <p:cNvSpPr txBox="1"/>
          <p:nvPr/>
        </p:nvSpPr>
        <p:spPr>
          <a:xfrm>
            <a:off x="2834408" y="3064462"/>
            <a:ext cx="4899892" cy="646331"/>
          </a:xfrm>
          <a:prstGeom prst="rect">
            <a:avLst/>
          </a:prstGeom>
          <a:noFill/>
        </p:spPr>
        <p:txBody>
          <a:bodyPr wrap="square" rtlCol="0">
            <a:spAutoFit/>
          </a:bodyPr>
          <a:lstStyle/>
          <a:p>
            <a:r>
              <a:rPr lang="en-US" u="sng" dirty="0">
                <a:solidFill>
                  <a:srgbClr val="FFFF00"/>
                </a:solidFill>
              </a:rPr>
              <a:t>Info Note 1: A leisure river is a pool.</a:t>
            </a:r>
          </a:p>
          <a:p>
            <a:endParaRPr lang="en-US" u="sng" dirty="0">
              <a:solidFill>
                <a:srgbClr val="FFFF00"/>
              </a:solidFill>
            </a:endParaRPr>
          </a:p>
        </p:txBody>
      </p:sp>
      <p:pic>
        <p:nvPicPr>
          <p:cNvPr id="8" name="Picture 7">
            <a:extLst>
              <a:ext uri="{FF2B5EF4-FFF2-40B4-BE49-F238E27FC236}">
                <a16:creationId xmlns:a16="http://schemas.microsoft.com/office/drawing/2014/main" id="{2B78C02A-5156-02C4-FA4E-92839062BB6B}"/>
              </a:ext>
            </a:extLst>
          </p:cNvPr>
          <p:cNvPicPr>
            <a:picLocks noChangeAspect="1"/>
          </p:cNvPicPr>
          <p:nvPr/>
        </p:nvPicPr>
        <p:blipFill>
          <a:blip r:embed="rId3"/>
          <a:stretch>
            <a:fillRect/>
          </a:stretch>
        </p:blipFill>
        <p:spPr>
          <a:xfrm>
            <a:off x="7995009" y="1162050"/>
            <a:ext cx="3350851" cy="2488396"/>
          </a:xfrm>
          <a:prstGeom prst="rect">
            <a:avLst/>
          </a:prstGeom>
        </p:spPr>
      </p:pic>
      <p:sp>
        <p:nvSpPr>
          <p:cNvPr id="11" name="TextBox 10">
            <a:extLst>
              <a:ext uri="{FF2B5EF4-FFF2-40B4-BE49-F238E27FC236}">
                <a16:creationId xmlns:a16="http://schemas.microsoft.com/office/drawing/2014/main" id="{9C424F3C-ADCC-EA65-DD8A-ED0BB1AB3B69}"/>
              </a:ext>
            </a:extLst>
          </p:cNvPr>
          <p:cNvSpPr txBox="1"/>
          <p:nvPr/>
        </p:nvSpPr>
        <p:spPr>
          <a:xfrm>
            <a:off x="2825460" y="3710793"/>
            <a:ext cx="4899892" cy="1200329"/>
          </a:xfrm>
          <a:prstGeom prst="rect">
            <a:avLst/>
          </a:prstGeom>
          <a:noFill/>
        </p:spPr>
        <p:txBody>
          <a:bodyPr wrap="square" rtlCol="0">
            <a:spAutoFit/>
          </a:bodyPr>
          <a:lstStyle/>
          <a:p>
            <a:r>
              <a:rPr lang="en-US" u="sng" dirty="0">
                <a:solidFill>
                  <a:srgbClr val="FFFF00"/>
                </a:solidFill>
              </a:rPr>
              <a:t>Info Note 2: Bodies of water like lakes, lagoons, surf parks, or bodies of water used for industrial </a:t>
            </a:r>
            <a:r>
              <a:rPr lang="en-US" u="sng" dirty="0" err="1">
                <a:solidFill>
                  <a:srgbClr val="FFFF00"/>
                </a:solidFill>
              </a:rPr>
              <a:t>purposesd</a:t>
            </a:r>
            <a:r>
              <a:rPr lang="en-US" u="sng" dirty="0">
                <a:solidFill>
                  <a:srgbClr val="FFFF00"/>
                </a:solidFill>
              </a:rPr>
              <a:t> are not pools. They are covered in Art 682.</a:t>
            </a:r>
          </a:p>
        </p:txBody>
      </p:sp>
    </p:spTree>
    <p:extLst>
      <p:ext uri="{BB962C8B-B14F-4D97-AF65-F5344CB8AC3E}">
        <p14:creationId xmlns:p14="http://schemas.microsoft.com/office/powerpoint/2010/main" val="201493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36938-4739-8897-B543-827A2B7EB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091CF-E2D0-5EC0-0B96-746561B6BFAA}"/>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39A5733D-EA3B-A16D-7263-A94D5BA1E8D4}"/>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2F9BD9B9-8794-2079-E1BB-409C6CCA8E5A}"/>
              </a:ext>
            </a:extLst>
          </p:cNvPr>
          <p:cNvSpPr>
            <a:spLocks noGrp="1"/>
          </p:cNvSpPr>
          <p:nvPr>
            <p:ph type="sldNum" sz="quarter" idx="12"/>
          </p:nvPr>
        </p:nvSpPr>
        <p:spPr/>
        <p:txBody>
          <a:bodyPr/>
          <a:lstStyle/>
          <a:p>
            <a:fld id="{6D22F896-40B5-4ADD-8801-0D06FADFA095}" type="slidenum">
              <a:rPr lang="en-US" smtClean="0"/>
              <a:t>12</a:t>
            </a:fld>
            <a:endParaRPr lang="en-US" dirty="0"/>
          </a:p>
        </p:txBody>
      </p:sp>
      <p:pic>
        <p:nvPicPr>
          <p:cNvPr id="9" name="Picture 8">
            <a:extLst>
              <a:ext uri="{FF2B5EF4-FFF2-40B4-BE49-F238E27FC236}">
                <a16:creationId xmlns:a16="http://schemas.microsoft.com/office/drawing/2014/main" id="{EAB595DA-2247-154B-69DA-10782D62A918}"/>
              </a:ext>
            </a:extLst>
          </p:cNvPr>
          <p:cNvPicPr>
            <a:picLocks noChangeAspect="1"/>
          </p:cNvPicPr>
          <p:nvPr/>
        </p:nvPicPr>
        <p:blipFill>
          <a:blip r:embed="rId2"/>
          <a:stretch>
            <a:fillRect/>
          </a:stretch>
        </p:blipFill>
        <p:spPr>
          <a:xfrm>
            <a:off x="7922202" y="5775324"/>
            <a:ext cx="1824471" cy="1029821"/>
          </a:xfrm>
          <a:prstGeom prst="rect">
            <a:avLst/>
          </a:prstGeom>
        </p:spPr>
      </p:pic>
      <p:pic>
        <p:nvPicPr>
          <p:cNvPr id="3" name="Picture 2" descr="what do grey squirrels eat: grey squirrel tree – CEQP">
            <a:extLst>
              <a:ext uri="{FF2B5EF4-FFF2-40B4-BE49-F238E27FC236}">
                <a16:creationId xmlns:a16="http://schemas.microsoft.com/office/drawing/2014/main" id="{5C172552-2EED-3E29-E0EE-A69225AA35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687" y="0"/>
            <a:ext cx="10300313" cy="68668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10ECB57-0F28-6C24-7B75-51B7E8F33751}"/>
              </a:ext>
            </a:extLst>
          </p:cNvPr>
          <p:cNvSpPr/>
          <p:nvPr/>
        </p:nvSpPr>
        <p:spPr>
          <a:xfrm rot="16200000">
            <a:off x="-1117621" y="2801158"/>
            <a:ext cx="4124399" cy="1569660"/>
          </a:xfrm>
          <a:prstGeom prst="rect">
            <a:avLst/>
          </a:prstGeom>
          <a:noFill/>
        </p:spPr>
        <p:txBody>
          <a:bodyPr wrap="none" lIns="91440" tIns="45720" rIns="91440" bIns="45720">
            <a:spAutoFit/>
          </a:bodyPr>
          <a:lstStyle/>
          <a:p>
            <a:pPr algn="ctr"/>
            <a:r>
              <a:rPr lang="en-US" sz="9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Squirrel</a:t>
            </a:r>
          </a:p>
        </p:txBody>
      </p:sp>
      <p:pic>
        <p:nvPicPr>
          <p:cNvPr id="7" name="Picture 6">
            <a:extLst>
              <a:ext uri="{FF2B5EF4-FFF2-40B4-BE49-F238E27FC236}">
                <a16:creationId xmlns:a16="http://schemas.microsoft.com/office/drawing/2014/main" id="{B535D890-99C2-0631-F405-02FBBC1CBFD2}"/>
              </a:ext>
            </a:extLst>
          </p:cNvPr>
          <p:cNvPicPr>
            <a:picLocks noChangeAspect="1"/>
          </p:cNvPicPr>
          <p:nvPr/>
        </p:nvPicPr>
        <p:blipFill>
          <a:blip r:embed="rId4"/>
          <a:stretch>
            <a:fillRect/>
          </a:stretch>
        </p:blipFill>
        <p:spPr>
          <a:xfrm>
            <a:off x="2255112" y="576452"/>
            <a:ext cx="3350851" cy="2488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D241E0DA-BCE0-9902-908E-6843F1AF051B}"/>
              </a:ext>
            </a:extLst>
          </p:cNvPr>
          <p:cNvPicPr>
            <a:picLocks noChangeAspect="1"/>
          </p:cNvPicPr>
          <p:nvPr/>
        </p:nvPicPr>
        <p:blipFill>
          <a:blip r:embed="rId5"/>
          <a:stretch>
            <a:fillRect/>
          </a:stretch>
        </p:blipFill>
        <p:spPr>
          <a:xfrm>
            <a:off x="2255112" y="2769215"/>
            <a:ext cx="3347654" cy="17575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hought Bubble: Cloud 14">
            <a:extLst>
              <a:ext uri="{FF2B5EF4-FFF2-40B4-BE49-F238E27FC236}">
                <a16:creationId xmlns:a16="http://schemas.microsoft.com/office/drawing/2014/main" id="{1E5ADE93-39C6-89D3-975A-2BF06BC1810F}"/>
              </a:ext>
            </a:extLst>
          </p:cNvPr>
          <p:cNvSpPr/>
          <p:nvPr/>
        </p:nvSpPr>
        <p:spPr>
          <a:xfrm>
            <a:off x="8208784" y="167480"/>
            <a:ext cx="3784349" cy="1996298"/>
          </a:xfrm>
          <a:prstGeom prst="cloudCallout">
            <a:avLst>
              <a:gd name="adj1" fmla="val -60785"/>
              <a:gd name="adj2" fmla="val 1306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Are these the same?</a:t>
            </a:r>
          </a:p>
          <a:p>
            <a:pPr algn="ctr"/>
            <a:endParaRPr lang="en-US" dirty="0"/>
          </a:p>
        </p:txBody>
      </p:sp>
      <p:sp>
        <p:nvSpPr>
          <p:cNvPr id="16" name="Thought Bubble: Cloud 15">
            <a:extLst>
              <a:ext uri="{FF2B5EF4-FFF2-40B4-BE49-F238E27FC236}">
                <a16:creationId xmlns:a16="http://schemas.microsoft.com/office/drawing/2014/main" id="{97284770-5402-295E-1660-AD8D347F1D1F}"/>
              </a:ext>
            </a:extLst>
          </p:cNvPr>
          <p:cNvSpPr/>
          <p:nvPr/>
        </p:nvSpPr>
        <p:spPr>
          <a:xfrm>
            <a:off x="8196600" y="167480"/>
            <a:ext cx="3784349" cy="1996298"/>
          </a:xfrm>
          <a:prstGeom prst="cloudCallout">
            <a:avLst>
              <a:gd name="adj1" fmla="val -60785"/>
              <a:gd name="adj2" fmla="val 1306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Is this a pool?</a:t>
            </a:r>
          </a:p>
          <a:p>
            <a:pPr algn="ctr"/>
            <a:endParaRPr lang="en-US" dirty="0"/>
          </a:p>
        </p:txBody>
      </p:sp>
      <p:pic>
        <p:nvPicPr>
          <p:cNvPr id="20" name="Picture 19">
            <a:extLst>
              <a:ext uri="{FF2B5EF4-FFF2-40B4-BE49-F238E27FC236}">
                <a16:creationId xmlns:a16="http://schemas.microsoft.com/office/drawing/2014/main" id="{306BF3A3-1C10-4CCC-4903-B357DEB27B68}"/>
              </a:ext>
            </a:extLst>
          </p:cNvPr>
          <p:cNvPicPr>
            <a:picLocks noChangeAspect="1"/>
          </p:cNvPicPr>
          <p:nvPr/>
        </p:nvPicPr>
        <p:blipFill>
          <a:blip r:embed="rId6"/>
          <a:srcRect b="26140"/>
          <a:stretch>
            <a:fillRect/>
          </a:stretch>
        </p:blipFill>
        <p:spPr>
          <a:xfrm>
            <a:off x="2238797" y="576452"/>
            <a:ext cx="3380283" cy="3950281"/>
          </a:xfrm>
          <a:prstGeom prst="rect">
            <a:avLst/>
          </a:prstGeom>
        </p:spPr>
      </p:pic>
    </p:spTree>
    <p:extLst>
      <p:ext uri="{BB962C8B-B14F-4D97-AF65-F5344CB8AC3E}">
        <p14:creationId xmlns:p14="http://schemas.microsoft.com/office/powerpoint/2010/main" val="260241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ircle(in)">
                                      <p:cBhvr>
                                        <p:cTn id="20" dur="20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circle(in)">
                                      <p:cBhvr>
                                        <p:cTn id="2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8524F-75EB-91FD-B229-765E714D5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9C734E-7020-9F58-C48A-D941F1039F29}"/>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E44A4333-5969-5838-C417-007D5AA7263C}"/>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1B422DD6-429C-B97C-C41B-122A33F7DA46}"/>
              </a:ext>
            </a:extLst>
          </p:cNvPr>
          <p:cNvSpPr>
            <a:spLocks noGrp="1"/>
          </p:cNvSpPr>
          <p:nvPr>
            <p:ph type="sldNum" sz="quarter" idx="12"/>
          </p:nvPr>
        </p:nvSpPr>
        <p:spPr/>
        <p:txBody>
          <a:bodyPr/>
          <a:lstStyle/>
          <a:p>
            <a:fld id="{6D22F896-40B5-4ADD-8801-0D06FADFA095}" type="slidenum">
              <a:rPr lang="en-US" smtClean="0"/>
              <a:t>13</a:t>
            </a:fld>
            <a:endParaRPr lang="en-US" dirty="0"/>
          </a:p>
        </p:txBody>
      </p:sp>
      <p:pic>
        <p:nvPicPr>
          <p:cNvPr id="9" name="Picture 8">
            <a:extLst>
              <a:ext uri="{FF2B5EF4-FFF2-40B4-BE49-F238E27FC236}">
                <a16:creationId xmlns:a16="http://schemas.microsoft.com/office/drawing/2014/main" id="{8090550E-BB8C-840E-D866-CD013ECDAAAE}"/>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A4E334A7-0949-E6D7-3A69-F202E2C917CF}"/>
              </a:ext>
            </a:extLst>
          </p:cNvPr>
          <p:cNvSpPr txBox="1"/>
          <p:nvPr/>
        </p:nvSpPr>
        <p:spPr>
          <a:xfrm>
            <a:off x="2914650" y="1162050"/>
            <a:ext cx="4819650" cy="1477328"/>
          </a:xfrm>
          <a:prstGeom prst="rect">
            <a:avLst/>
          </a:prstGeom>
          <a:noFill/>
        </p:spPr>
        <p:txBody>
          <a:bodyPr wrap="square" rtlCol="0">
            <a:spAutoFit/>
          </a:bodyPr>
          <a:lstStyle/>
          <a:p>
            <a:r>
              <a:rPr lang="en-US" dirty="0"/>
              <a:t>Article 110.16 Arc-Flash Hazard Warning Signs</a:t>
            </a:r>
          </a:p>
          <a:p>
            <a:endParaRPr lang="en-US" dirty="0"/>
          </a:p>
          <a:p>
            <a:r>
              <a:rPr lang="en-US" dirty="0"/>
              <a:t>Requirement revised</a:t>
            </a:r>
          </a:p>
          <a:p>
            <a:endParaRPr lang="en-US" dirty="0"/>
          </a:p>
          <a:p>
            <a:endParaRPr lang="en-US" dirty="0"/>
          </a:p>
        </p:txBody>
      </p:sp>
      <p:sp>
        <p:nvSpPr>
          <p:cNvPr id="12" name="TextBox 11">
            <a:extLst>
              <a:ext uri="{FF2B5EF4-FFF2-40B4-BE49-F238E27FC236}">
                <a16:creationId xmlns:a16="http://schemas.microsoft.com/office/drawing/2014/main" id="{CBEAA75F-BAD9-5C2D-2C50-93512256E20B}"/>
              </a:ext>
            </a:extLst>
          </p:cNvPr>
          <p:cNvSpPr txBox="1"/>
          <p:nvPr/>
        </p:nvSpPr>
        <p:spPr>
          <a:xfrm>
            <a:off x="2834408" y="2267765"/>
            <a:ext cx="4899892" cy="3139321"/>
          </a:xfrm>
          <a:prstGeom prst="rect">
            <a:avLst/>
          </a:prstGeom>
          <a:noFill/>
        </p:spPr>
        <p:txBody>
          <a:bodyPr wrap="square" rtlCol="0">
            <a:spAutoFit/>
          </a:bodyPr>
          <a:lstStyle/>
          <a:p>
            <a:r>
              <a:rPr lang="en-US" dirty="0"/>
              <a:t>2023 NEC, Art 110.16: Electrical equipment, such as panelboards, industrial control panels, meter socket enclosures, and motor control centers, that is in other than dwelling units, and is likely to require examination, adjustments, servicing, or maintenance while energized shall be field or factory marked to warn qualified persons of potential arc flash hazards. The marking shall meet requirements of 110.21(B) and shall be located so as to be clearly visible to qualified persons before examination, adjustment, servicing, or maintenance of equipment.</a:t>
            </a:r>
            <a:endParaRPr lang="en-US" u="sng" dirty="0">
              <a:solidFill>
                <a:srgbClr val="FFFF00"/>
              </a:solidFill>
            </a:endParaRPr>
          </a:p>
        </p:txBody>
      </p:sp>
      <p:sp>
        <p:nvSpPr>
          <p:cNvPr id="3" name="TextBox 2">
            <a:extLst>
              <a:ext uri="{FF2B5EF4-FFF2-40B4-BE49-F238E27FC236}">
                <a16:creationId xmlns:a16="http://schemas.microsoft.com/office/drawing/2014/main" id="{E52FBA1D-4EF2-61B2-8014-3AED2CC375A1}"/>
              </a:ext>
            </a:extLst>
          </p:cNvPr>
          <p:cNvSpPr txBox="1"/>
          <p:nvPr/>
        </p:nvSpPr>
        <p:spPr>
          <a:xfrm>
            <a:off x="8449111" y="2207624"/>
            <a:ext cx="3120589" cy="646331"/>
          </a:xfrm>
          <a:prstGeom prst="rect">
            <a:avLst/>
          </a:prstGeom>
          <a:noFill/>
        </p:spPr>
        <p:txBody>
          <a:bodyPr wrap="square" rtlCol="0">
            <a:spAutoFit/>
          </a:bodyPr>
          <a:lstStyle/>
          <a:p>
            <a:r>
              <a:rPr lang="en-US" dirty="0"/>
              <a:t>Do you see the conflict in the 2023 code?</a:t>
            </a:r>
          </a:p>
        </p:txBody>
      </p:sp>
      <p:sp>
        <p:nvSpPr>
          <p:cNvPr id="6" name="Arrow: Striped Right 5">
            <a:extLst>
              <a:ext uri="{FF2B5EF4-FFF2-40B4-BE49-F238E27FC236}">
                <a16:creationId xmlns:a16="http://schemas.microsoft.com/office/drawing/2014/main" id="{913F0821-ECB6-2441-C00E-8B91108E6084}"/>
              </a:ext>
            </a:extLst>
          </p:cNvPr>
          <p:cNvSpPr/>
          <p:nvPr/>
        </p:nvSpPr>
        <p:spPr>
          <a:xfrm rot="10800000">
            <a:off x="6619682" y="3634469"/>
            <a:ext cx="2073856" cy="405911"/>
          </a:xfrm>
          <a:prstGeom prst="stripedRightArrow">
            <a:avLst/>
          </a:prstGeom>
          <a:solidFill>
            <a:srgbClr val="FFFF0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Striped Right 6">
            <a:extLst>
              <a:ext uri="{FF2B5EF4-FFF2-40B4-BE49-F238E27FC236}">
                <a16:creationId xmlns:a16="http://schemas.microsoft.com/office/drawing/2014/main" id="{F7368FF2-BEF3-5D40-B251-5CCD5556E5FC}"/>
              </a:ext>
            </a:extLst>
          </p:cNvPr>
          <p:cNvSpPr/>
          <p:nvPr/>
        </p:nvSpPr>
        <p:spPr>
          <a:xfrm rot="10800000">
            <a:off x="3877972" y="4494813"/>
            <a:ext cx="4815566" cy="375740"/>
          </a:xfrm>
          <a:prstGeom prst="stripedRightArrow">
            <a:avLst/>
          </a:prstGeom>
          <a:solidFill>
            <a:srgbClr val="FFFF0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3A271DA-54F2-3AEE-AB17-74726AE0B41F}"/>
              </a:ext>
            </a:extLst>
          </p:cNvPr>
          <p:cNvSpPr txBox="1"/>
          <p:nvPr/>
        </p:nvSpPr>
        <p:spPr>
          <a:xfrm>
            <a:off x="8669394" y="3651464"/>
            <a:ext cx="3120589" cy="369332"/>
          </a:xfrm>
          <a:prstGeom prst="rect">
            <a:avLst/>
          </a:prstGeom>
          <a:noFill/>
        </p:spPr>
        <p:txBody>
          <a:bodyPr wrap="square" rtlCol="0">
            <a:spAutoFit/>
          </a:bodyPr>
          <a:lstStyle/>
          <a:p>
            <a:r>
              <a:rPr lang="en-US" dirty="0"/>
              <a:t>Field or factory marked?</a:t>
            </a:r>
          </a:p>
        </p:txBody>
      </p:sp>
      <p:sp>
        <p:nvSpPr>
          <p:cNvPr id="11" name="TextBox 10">
            <a:extLst>
              <a:ext uri="{FF2B5EF4-FFF2-40B4-BE49-F238E27FC236}">
                <a16:creationId xmlns:a16="http://schemas.microsoft.com/office/drawing/2014/main" id="{A80A56EF-3A57-6A62-9A95-00378C3E0521}"/>
              </a:ext>
            </a:extLst>
          </p:cNvPr>
          <p:cNvSpPr txBox="1"/>
          <p:nvPr/>
        </p:nvSpPr>
        <p:spPr>
          <a:xfrm>
            <a:off x="8693538" y="4380380"/>
            <a:ext cx="3120589" cy="646331"/>
          </a:xfrm>
          <a:prstGeom prst="rect">
            <a:avLst/>
          </a:prstGeom>
          <a:noFill/>
        </p:spPr>
        <p:txBody>
          <a:bodyPr wrap="square" rtlCol="0">
            <a:spAutoFit/>
          </a:bodyPr>
          <a:lstStyle/>
          <a:p>
            <a:r>
              <a:rPr lang="en-US" dirty="0"/>
              <a:t>110.21(B) Specific to field marking only</a:t>
            </a:r>
          </a:p>
        </p:txBody>
      </p:sp>
    </p:spTree>
    <p:extLst>
      <p:ext uri="{BB962C8B-B14F-4D97-AF65-F5344CB8AC3E}">
        <p14:creationId xmlns:p14="http://schemas.microsoft.com/office/powerpoint/2010/main" val="143482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P spid="6" grpId="0" animBg="1"/>
      <p:bldP spid="7" grpId="0" animBg="1"/>
      <p:bldP spid="8"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D3A21-961C-4443-17C1-9C7167EFE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DD7A8F-B1FF-6ADE-3761-A04C0062F3BF}"/>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400E4E01-6F71-B0EE-B179-8AF5B1B302F3}"/>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52DF2820-DD6E-0807-7D17-9AEF282F8C81}"/>
              </a:ext>
            </a:extLst>
          </p:cNvPr>
          <p:cNvSpPr>
            <a:spLocks noGrp="1"/>
          </p:cNvSpPr>
          <p:nvPr>
            <p:ph type="sldNum" sz="quarter" idx="12"/>
          </p:nvPr>
        </p:nvSpPr>
        <p:spPr/>
        <p:txBody>
          <a:bodyPr/>
          <a:lstStyle/>
          <a:p>
            <a:fld id="{6D22F896-40B5-4ADD-8801-0D06FADFA095}" type="slidenum">
              <a:rPr lang="en-US" smtClean="0"/>
              <a:t>14</a:t>
            </a:fld>
            <a:endParaRPr lang="en-US" dirty="0"/>
          </a:p>
        </p:txBody>
      </p:sp>
      <p:pic>
        <p:nvPicPr>
          <p:cNvPr id="9" name="Picture 8">
            <a:extLst>
              <a:ext uri="{FF2B5EF4-FFF2-40B4-BE49-F238E27FC236}">
                <a16:creationId xmlns:a16="http://schemas.microsoft.com/office/drawing/2014/main" id="{A5B77A54-0B8D-6E47-FC59-60C2C89A8A7F}"/>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EB27C083-2135-2F62-2583-49CFE0C9B60E}"/>
              </a:ext>
            </a:extLst>
          </p:cNvPr>
          <p:cNvSpPr txBox="1"/>
          <p:nvPr/>
        </p:nvSpPr>
        <p:spPr>
          <a:xfrm>
            <a:off x="2914650" y="1162050"/>
            <a:ext cx="4819650" cy="4524315"/>
          </a:xfrm>
          <a:prstGeom prst="rect">
            <a:avLst/>
          </a:prstGeom>
          <a:noFill/>
        </p:spPr>
        <p:txBody>
          <a:bodyPr wrap="square" rtlCol="0">
            <a:spAutoFit/>
          </a:bodyPr>
          <a:lstStyle/>
          <a:p>
            <a:r>
              <a:rPr lang="en-US" dirty="0"/>
              <a:t>Article 110.16 Arc-Flash Hazard Warning Signs</a:t>
            </a:r>
          </a:p>
          <a:p>
            <a:endParaRPr lang="en-US" dirty="0"/>
          </a:p>
          <a:p>
            <a:r>
              <a:rPr lang="en-US" dirty="0"/>
              <a:t>Requirement revised</a:t>
            </a:r>
          </a:p>
          <a:p>
            <a:endParaRPr lang="en-US" dirty="0"/>
          </a:p>
          <a:p>
            <a:r>
              <a:rPr lang="en-US" dirty="0"/>
              <a:t>In other than dwelling units, </a:t>
            </a:r>
            <a:r>
              <a:rPr lang="en-US" u="sng" dirty="0">
                <a:solidFill>
                  <a:srgbClr val="FFFF00"/>
                </a:solidFill>
              </a:rPr>
              <a:t>a permanent arc flash marking must be applied to service equipment and equipment supplied by feeders</a:t>
            </a:r>
            <a:r>
              <a:rPr lang="en-US" dirty="0"/>
              <a:t> such as switchgear, switchboards, panelboards, industrial control panels, motor control centers, and meter socket enclosures if they are likely to require examination, adjustment, servicing, or maintenance while energized. The marking must be clearly visible to qualified persons and must comply with the signage requirements of 110.21(B).</a:t>
            </a:r>
          </a:p>
          <a:p>
            <a:endParaRPr lang="en-US" dirty="0"/>
          </a:p>
          <a:p>
            <a:endParaRPr lang="en-US" dirty="0"/>
          </a:p>
        </p:txBody>
      </p:sp>
      <p:pic>
        <p:nvPicPr>
          <p:cNvPr id="14" name="Picture 13">
            <a:extLst>
              <a:ext uri="{FF2B5EF4-FFF2-40B4-BE49-F238E27FC236}">
                <a16:creationId xmlns:a16="http://schemas.microsoft.com/office/drawing/2014/main" id="{2215DC2A-649D-EBF0-793D-7FC2E4775A0D}"/>
              </a:ext>
            </a:extLst>
          </p:cNvPr>
          <p:cNvPicPr>
            <a:picLocks noChangeAspect="1"/>
          </p:cNvPicPr>
          <p:nvPr/>
        </p:nvPicPr>
        <p:blipFill>
          <a:blip r:embed="rId3"/>
          <a:stretch>
            <a:fillRect/>
          </a:stretch>
        </p:blipFill>
        <p:spPr>
          <a:xfrm>
            <a:off x="7734300" y="929946"/>
            <a:ext cx="4152900" cy="2681130"/>
          </a:xfrm>
          <a:prstGeom prst="rect">
            <a:avLst/>
          </a:prstGeom>
        </p:spPr>
      </p:pic>
      <p:pic>
        <p:nvPicPr>
          <p:cNvPr id="3074" name="Picture 2" descr="Snapklik.com : Brady 121079 Vinyl Write-On Arc Flash Labels">
            <a:extLst>
              <a:ext uri="{FF2B5EF4-FFF2-40B4-BE49-F238E27FC236}">
                <a16:creationId xmlns:a16="http://schemas.microsoft.com/office/drawing/2014/main" id="{ED44EB4D-7E89-1423-B814-AC63F62E22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1081" y="2826625"/>
            <a:ext cx="3051018" cy="2019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38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wheel(1)">
                                      <p:cBhvr>
                                        <p:cTn id="1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6DFD4-2F28-6BE7-49A3-4087777365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B90B5-453B-52E7-3323-DED86771D107}"/>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F8078329-A1CF-327F-D270-AAF10C1AEE5E}"/>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5DECAF0E-4485-77F6-EA1E-D98CEB39C2FC}"/>
              </a:ext>
            </a:extLst>
          </p:cNvPr>
          <p:cNvSpPr>
            <a:spLocks noGrp="1"/>
          </p:cNvSpPr>
          <p:nvPr>
            <p:ph type="sldNum" sz="quarter" idx="12"/>
          </p:nvPr>
        </p:nvSpPr>
        <p:spPr/>
        <p:txBody>
          <a:bodyPr/>
          <a:lstStyle/>
          <a:p>
            <a:fld id="{6D22F896-40B5-4ADD-8801-0D06FADFA095}" type="slidenum">
              <a:rPr lang="en-US" smtClean="0"/>
              <a:t>15</a:t>
            </a:fld>
            <a:endParaRPr lang="en-US" dirty="0"/>
          </a:p>
        </p:txBody>
      </p:sp>
      <p:pic>
        <p:nvPicPr>
          <p:cNvPr id="9" name="Picture 8">
            <a:extLst>
              <a:ext uri="{FF2B5EF4-FFF2-40B4-BE49-F238E27FC236}">
                <a16:creationId xmlns:a16="http://schemas.microsoft.com/office/drawing/2014/main" id="{9D8A1840-388A-9DB6-80BA-F7B89ED8818D}"/>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EEB6EE41-DE4D-EE86-4898-2DB984262830}"/>
              </a:ext>
            </a:extLst>
          </p:cNvPr>
          <p:cNvSpPr txBox="1"/>
          <p:nvPr/>
        </p:nvSpPr>
        <p:spPr>
          <a:xfrm>
            <a:off x="2914650" y="1162050"/>
            <a:ext cx="4819650" cy="4524315"/>
          </a:xfrm>
          <a:prstGeom prst="rect">
            <a:avLst/>
          </a:prstGeom>
          <a:noFill/>
        </p:spPr>
        <p:txBody>
          <a:bodyPr wrap="square" rtlCol="0">
            <a:spAutoFit/>
          </a:bodyPr>
          <a:lstStyle/>
          <a:p>
            <a:r>
              <a:rPr lang="en-US" dirty="0"/>
              <a:t>Article 110.16 Arc-Flash Hazard Warning Signs</a:t>
            </a:r>
          </a:p>
          <a:p>
            <a:endParaRPr lang="en-US" dirty="0"/>
          </a:p>
          <a:p>
            <a:r>
              <a:rPr lang="en-US" dirty="0"/>
              <a:t>Requirement revised</a:t>
            </a:r>
          </a:p>
          <a:p>
            <a:endParaRPr lang="en-US" dirty="0"/>
          </a:p>
          <a:p>
            <a:r>
              <a:rPr lang="en-US" dirty="0"/>
              <a:t>The label must comply with applicable industry practice </a:t>
            </a:r>
            <a:r>
              <a:rPr lang="en-US" u="sng" dirty="0">
                <a:solidFill>
                  <a:srgbClr val="FFFF00"/>
                </a:solidFill>
              </a:rPr>
              <a:t>and indicate the:</a:t>
            </a:r>
          </a:p>
          <a:p>
            <a:endParaRPr lang="en-US" u="sng" dirty="0">
              <a:solidFill>
                <a:srgbClr val="FFFF00"/>
              </a:solidFill>
            </a:endParaRPr>
          </a:p>
          <a:p>
            <a:pPr marL="342900" indent="-342900">
              <a:buAutoNum type="arabicPeriod"/>
            </a:pPr>
            <a:r>
              <a:rPr lang="en-US" u="sng" dirty="0">
                <a:solidFill>
                  <a:srgbClr val="FFFF00"/>
                </a:solidFill>
              </a:rPr>
              <a:t>System voltage,</a:t>
            </a:r>
          </a:p>
          <a:p>
            <a:pPr marL="342900" indent="-342900">
              <a:buAutoNum type="arabicPeriod"/>
            </a:pPr>
            <a:endParaRPr lang="en-US" u="sng" dirty="0">
              <a:solidFill>
                <a:srgbClr val="FFFF00"/>
              </a:solidFill>
            </a:endParaRPr>
          </a:p>
          <a:p>
            <a:pPr marL="342900" indent="-342900">
              <a:buAutoNum type="arabicPeriod"/>
            </a:pPr>
            <a:r>
              <a:rPr lang="en-US" u="sng" dirty="0">
                <a:solidFill>
                  <a:srgbClr val="FFFF00"/>
                </a:solidFill>
              </a:rPr>
              <a:t>Arc flash boundary,</a:t>
            </a:r>
          </a:p>
          <a:p>
            <a:pPr marL="342900" indent="-342900">
              <a:buAutoNum type="arabicPeriod"/>
            </a:pPr>
            <a:endParaRPr lang="en-US" u="sng" dirty="0">
              <a:solidFill>
                <a:srgbClr val="FFFF00"/>
              </a:solidFill>
            </a:endParaRPr>
          </a:p>
          <a:p>
            <a:r>
              <a:rPr lang="en-US" u="sng" dirty="0">
                <a:solidFill>
                  <a:srgbClr val="FFFF00"/>
                </a:solidFill>
              </a:rPr>
              <a:t>3. Available incident energy or minimum level of personal protective equipment (PPE) needed, and</a:t>
            </a:r>
          </a:p>
          <a:p>
            <a:endParaRPr lang="en-US" u="sng" dirty="0">
              <a:solidFill>
                <a:srgbClr val="FFFF00"/>
              </a:solidFill>
            </a:endParaRPr>
          </a:p>
          <a:p>
            <a:r>
              <a:rPr lang="en-US" u="sng" dirty="0">
                <a:solidFill>
                  <a:srgbClr val="FFFF00"/>
                </a:solidFill>
              </a:rPr>
              <a:t>4. Date the assessment was performed.</a:t>
            </a:r>
            <a:endParaRPr lang="en-US" dirty="0"/>
          </a:p>
          <a:p>
            <a:endParaRPr lang="en-US" dirty="0"/>
          </a:p>
        </p:txBody>
      </p:sp>
      <p:pic>
        <p:nvPicPr>
          <p:cNvPr id="14" name="Picture 13">
            <a:extLst>
              <a:ext uri="{FF2B5EF4-FFF2-40B4-BE49-F238E27FC236}">
                <a16:creationId xmlns:a16="http://schemas.microsoft.com/office/drawing/2014/main" id="{D7B38D84-8917-713C-06DA-B6E803459AC8}"/>
              </a:ext>
            </a:extLst>
          </p:cNvPr>
          <p:cNvPicPr>
            <a:picLocks noChangeAspect="1"/>
          </p:cNvPicPr>
          <p:nvPr/>
        </p:nvPicPr>
        <p:blipFill>
          <a:blip r:embed="rId3"/>
          <a:stretch>
            <a:fillRect/>
          </a:stretch>
        </p:blipFill>
        <p:spPr>
          <a:xfrm>
            <a:off x="7734300" y="929946"/>
            <a:ext cx="4152900" cy="2681130"/>
          </a:xfrm>
          <a:prstGeom prst="rect">
            <a:avLst/>
          </a:prstGeom>
        </p:spPr>
      </p:pic>
      <p:pic>
        <p:nvPicPr>
          <p:cNvPr id="3074" name="Picture 2" descr="Snapklik.com : Brady 121079 Vinyl Write-On Arc Flash Labels">
            <a:extLst>
              <a:ext uri="{FF2B5EF4-FFF2-40B4-BE49-F238E27FC236}">
                <a16:creationId xmlns:a16="http://schemas.microsoft.com/office/drawing/2014/main" id="{E3C40B5D-12C6-0BB4-69CF-E742D49396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1081" y="2826625"/>
            <a:ext cx="3051018" cy="2019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04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
                                            <p:txEl>
                                              <p:pRg st="0" end="0"/>
                                            </p:txEl>
                                          </p:spTgt>
                                        </p:tgtEl>
                                      </p:cBhvr>
                                    </p:animEffect>
                                    <p:animScale>
                                      <p:cBhvr>
                                        <p:cTn id="7" dur="250" autoRev="1" fill="hold"/>
                                        <p:tgtEl>
                                          <p:spTgt spid="10">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0"/>
                                        </p:tgtEl>
                                      </p:cBhvr>
                                    </p:animEffect>
                                    <p:animScale>
                                      <p:cBhvr>
                                        <p:cTn id="12" dur="250" autoRev="1" fill="hold"/>
                                        <p:tgtEl>
                                          <p:spTgt spid="10"/>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6" end="6"/>
                                            </p:txEl>
                                          </p:spTgt>
                                        </p:tgtEl>
                                        <p:attrNameLst>
                                          <p:attrName>style.visibility</p:attrName>
                                        </p:attrNameLst>
                                      </p:cBhvr>
                                      <p:to>
                                        <p:strVal val="visible"/>
                                      </p:to>
                                    </p:set>
                                    <p:animEffect transition="in" filter="fade">
                                      <p:cBhvr>
                                        <p:cTn id="17" dur="500"/>
                                        <p:tgtEl>
                                          <p:spTgt spid="10">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8" end="8"/>
                                            </p:txEl>
                                          </p:spTgt>
                                        </p:tgtEl>
                                        <p:attrNameLst>
                                          <p:attrName>style.visibility</p:attrName>
                                        </p:attrNameLst>
                                      </p:cBhvr>
                                      <p:to>
                                        <p:strVal val="visible"/>
                                      </p:to>
                                    </p:set>
                                    <p:animEffect transition="in" filter="fade">
                                      <p:cBhvr>
                                        <p:cTn id="22" dur="500"/>
                                        <p:tgtEl>
                                          <p:spTgt spid="10">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0" end="10"/>
                                            </p:txEl>
                                          </p:spTgt>
                                        </p:tgtEl>
                                        <p:attrNameLst>
                                          <p:attrName>style.visibility</p:attrName>
                                        </p:attrNameLst>
                                      </p:cBhvr>
                                      <p:to>
                                        <p:strVal val="visible"/>
                                      </p:to>
                                    </p:set>
                                    <p:animEffect transition="in" filter="fade">
                                      <p:cBhvr>
                                        <p:cTn id="27" dur="500"/>
                                        <p:tgtEl>
                                          <p:spTgt spid="10">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12" end="12"/>
                                            </p:txEl>
                                          </p:spTgt>
                                        </p:tgtEl>
                                        <p:attrNameLst>
                                          <p:attrName>style.visibility</p:attrName>
                                        </p:attrNameLst>
                                      </p:cBhvr>
                                      <p:to>
                                        <p:strVal val="visible"/>
                                      </p:to>
                                    </p:set>
                                    <p:animEffect transition="in" filter="fade">
                                      <p:cBhvr>
                                        <p:cTn id="32" dur="500"/>
                                        <p:tgtEl>
                                          <p:spTgt spid="1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5F929-0C9F-5D51-743F-618336630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BEC21-A81B-F6FF-9623-6CBA88D932F5}"/>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A16FD714-10EA-8E34-2AFB-B6A68D945F95}"/>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796D177A-53ED-BA3D-FE42-550544E4C4D7}"/>
              </a:ext>
            </a:extLst>
          </p:cNvPr>
          <p:cNvSpPr>
            <a:spLocks noGrp="1"/>
          </p:cNvSpPr>
          <p:nvPr>
            <p:ph type="sldNum" sz="quarter" idx="12"/>
          </p:nvPr>
        </p:nvSpPr>
        <p:spPr/>
        <p:txBody>
          <a:bodyPr/>
          <a:lstStyle/>
          <a:p>
            <a:fld id="{6D22F896-40B5-4ADD-8801-0D06FADFA095}" type="slidenum">
              <a:rPr lang="en-US" smtClean="0"/>
              <a:t>16</a:t>
            </a:fld>
            <a:endParaRPr lang="en-US" dirty="0"/>
          </a:p>
        </p:txBody>
      </p:sp>
      <p:pic>
        <p:nvPicPr>
          <p:cNvPr id="9" name="Picture 8">
            <a:extLst>
              <a:ext uri="{FF2B5EF4-FFF2-40B4-BE49-F238E27FC236}">
                <a16:creationId xmlns:a16="http://schemas.microsoft.com/office/drawing/2014/main" id="{7415937F-89D3-502E-729C-57AF98F5BA8A}"/>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1256E241-3824-9398-FC42-81420E2DA18E}"/>
              </a:ext>
            </a:extLst>
          </p:cNvPr>
          <p:cNvSpPr txBox="1"/>
          <p:nvPr/>
        </p:nvSpPr>
        <p:spPr>
          <a:xfrm>
            <a:off x="2914650" y="1162050"/>
            <a:ext cx="4819650" cy="1200329"/>
          </a:xfrm>
          <a:prstGeom prst="rect">
            <a:avLst/>
          </a:prstGeom>
          <a:noFill/>
        </p:spPr>
        <p:txBody>
          <a:bodyPr wrap="square" rtlCol="0">
            <a:spAutoFit/>
          </a:bodyPr>
          <a:lstStyle/>
          <a:p>
            <a:r>
              <a:rPr lang="en-US" dirty="0"/>
              <a:t>Article 110.16 Arc-Flash Hazard Warning Signs</a:t>
            </a:r>
          </a:p>
          <a:p>
            <a:endParaRPr lang="en-US" dirty="0"/>
          </a:p>
          <a:p>
            <a:r>
              <a:rPr lang="en-US" dirty="0"/>
              <a:t>How do I make an arc flash assessment?</a:t>
            </a:r>
          </a:p>
          <a:p>
            <a:endParaRPr lang="en-US" dirty="0"/>
          </a:p>
        </p:txBody>
      </p:sp>
      <p:pic>
        <p:nvPicPr>
          <p:cNvPr id="14" name="Picture 13">
            <a:extLst>
              <a:ext uri="{FF2B5EF4-FFF2-40B4-BE49-F238E27FC236}">
                <a16:creationId xmlns:a16="http://schemas.microsoft.com/office/drawing/2014/main" id="{32462289-4531-3E25-47B7-84545DE3587F}"/>
              </a:ext>
            </a:extLst>
          </p:cNvPr>
          <p:cNvPicPr>
            <a:picLocks noChangeAspect="1"/>
          </p:cNvPicPr>
          <p:nvPr/>
        </p:nvPicPr>
        <p:blipFill>
          <a:blip r:embed="rId3"/>
          <a:stretch>
            <a:fillRect/>
          </a:stretch>
        </p:blipFill>
        <p:spPr>
          <a:xfrm>
            <a:off x="7734300" y="929946"/>
            <a:ext cx="4152900" cy="2681130"/>
          </a:xfrm>
          <a:prstGeom prst="rect">
            <a:avLst/>
          </a:prstGeom>
        </p:spPr>
      </p:pic>
      <p:pic>
        <p:nvPicPr>
          <p:cNvPr id="3074" name="Picture 2" descr="Snapklik.com : Brady 121079 Vinyl Write-On Arc Flash Labels">
            <a:extLst>
              <a:ext uri="{FF2B5EF4-FFF2-40B4-BE49-F238E27FC236}">
                <a16:creationId xmlns:a16="http://schemas.microsoft.com/office/drawing/2014/main" id="{892069A0-8800-A72B-4FDC-1DC4BD2019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1081" y="2826625"/>
            <a:ext cx="3051018" cy="20190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0968CAA-3C1F-2BE2-F472-ECB0EA9C46DC}"/>
              </a:ext>
            </a:extLst>
          </p:cNvPr>
          <p:cNvSpPr txBox="1"/>
          <p:nvPr/>
        </p:nvSpPr>
        <p:spPr>
          <a:xfrm>
            <a:off x="2897779" y="2267765"/>
            <a:ext cx="4899892" cy="2031325"/>
          </a:xfrm>
          <a:prstGeom prst="rect">
            <a:avLst/>
          </a:prstGeom>
          <a:noFill/>
        </p:spPr>
        <p:txBody>
          <a:bodyPr wrap="square" rtlCol="0">
            <a:spAutoFit/>
          </a:bodyPr>
          <a:lstStyle/>
          <a:p>
            <a:r>
              <a:rPr lang="en-US" dirty="0"/>
              <a:t>NFPA 70E, Art 130.5</a:t>
            </a:r>
          </a:p>
          <a:p>
            <a:endParaRPr lang="en-US" u="sng" dirty="0">
              <a:solidFill>
                <a:srgbClr val="FFFF00"/>
              </a:solidFill>
            </a:endParaRPr>
          </a:p>
          <a:p>
            <a:r>
              <a:rPr lang="en-US" u="sng" dirty="0">
                <a:solidFill>
                  <a:srgbClr val="FFFF00"/>
                </a:solidFill>
              </a:rPr>
              <a:t>(E) Arc flash boundary</a:t>
            </a:r>
          </a:p>
          <a:p>
            <a:r>
              <a:rPr lang="en-US" u="sng" dirty="0">
                <a:solidFill>
                  <a:srgbClr val="FFFF00"/>
                </a:solidFill>
              </a:rPr>
              <a:t>and Table 130.7(C)(15)(a) </a:t>
            </a:r>
            <a:r>
              <a:rPr lang="en-US" u="sng" dirty="0" err="1">
                <a:solidFill>
                  <a:srgbClr val="FFFF00"/>
                </a:solidFill>
              </a:rPr>
              <a:t>Catagories</a:t>
            </a:r>
            <a:r>
              <a:rPr lang="en-US" u="sng" dirty="0">
                <a:solidFill>
                  <a:srgbClr val="FFFF00"/>
                </a:solidFill>
              </a:rPr>
              <a:t> for Alternating Current (ac) Systems</a:t>
            </a:r>
          </a:p>
          <a:p>
            <a:endParaRPr lang="en-US" u="sng" dirty="0">
              <a:solidFill>
                <a:srgbClr val="FFFF00"/>
              </a:solidFill>
            </a:endParaRPr>
          </a:p>
          <a:p>
            <a:r>
              <a:rPr lang="en-US" u="sng" dirty="0">
                <a:solidFill>
                  <a:srgbClr val="FFFF00"/>
                </a:solidFill>
              </a:rPr>
              <a:t>(F) Arc flash PPE</a:t>
            </a:r>
          </a:p>
        </p:txBody>
      </p:sp>
    </p:spTree>
    <p:extLst>
      <p:ext uri="{BB962C8B-B14F-4D97-AF65-F5344CB8AC3E}">
        <p14:creationId xmlns:p14="http://schemas.microsoft.com/office/powerpoint/2010/main" val="93092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EA1C-C7AD-0943-1FC4-C43BC4BFA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272274-4C99-4926-4C51-DB09BA45A528}"/>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9C69B9B2-418F-1182-92F8-DD5B6EBD5693}"/>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B5E5C00A-B8E0-2970-6AC5-06ABB5FD3614}"/>
              </a:ext>
            </a:extLst>
          </p:cNvPr>
          <p:cNvSpPr>
            <a:spLocks noGrp="1"/>
          </p:cNvSpPr>
          <p:nvPr>
            <p:ph type="sldNum" sz="quarter" idx="12"/>
          </p:nvPr>
        </p:nvSpPr>
        <p:spPr/>
        <p:txBody>
          <a:bodyPr/>
          <a:lstStyle/>
          <a:p>
            <a:fld id="{6D22F896-40B5-4ADD-8801-0D06FADFA095}" type="slidenum">
              <a:rPr lang="en-US" smtClean="0"/>
              <a:t>17</a:t>
            </a:fld>
            <a:endParaRPr lang="en-US" dirty="0"/>
          </a:p>
        </p:txBody>
      </p:sp>
      <p:pic>
        <p:nvPicPr>
          <p:cNvPr id="9" name="Picture 8">
            <a:extLst>
              <a:ext uri="{FF2B5EF4-FFF2-40B4-BE49-F238E27FC236}">
                <a16:creationId xmlns:a16="http://schemas.microsoft.com/office/drawing/2014/main" id="{68A3B0C8-F526-8193-530F-DCB51CD26370}"/>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0B511722-DA9F-D3A1-DC46-9AD2A950CDF0}"/>
              </a:ext>
            </a:extLst>
          </p:cNvPr>
          <p:cNvSpPr txBox="1"/>
          <p:nvPr/>
        </p:nvSpPr>
        <p:spPr>
          <a:xfrm>
            <a:off x="2914650" y="1162050"/>
            <a:ext cx="4819650" cy="1200329"/>
          </a:xfrm>
          <a:prstGeom prst="rect">
            <a:avLst/>
          </a:prstGeom>
          <a:noFill/>
        </p:spPr>
        <p:txBody>
          <a:bodyPr wrap="square" rtlCol="0">
            <a:spAutoFit/>
          </a:bodyPr>
          <a:lstStyle/>
          <a:p>
            <a:r>
              <a:rPr lang="en-US" dirty="0"/>
              <a:t>Article 110.26 Space About Electrical Equipment</a:t>
            </a:r>
          </a:p>
          <a:p>
            <a:endParaRPr lang="en-US" dirty="0"/>
          </a:p>
          <a:p>
            <a:r>
              <a:rPr lang="en-US" dirty="0"/>
              <a:t>Requirement clarified for access and/or egress obstruction requirements.</a:t>
            </a:r>
          </a:p>
        </p:txBody>
      </p:sp>
      <p:sp>
        <p:nvSpPr>
          <p:cNvPr id="12" name="TextBox 11">
            <a:extLst>
              <a:ext uri="{FF2B5EF4-FFF2-40B4-BE49-F238E27FC236}">
                <a16:creationId xmlns:a16="http://schemas.microsoft.com/office/drawing/2014/main" id="{90217B51-A16C-4B98-49BD-4E3E5BAB04AC}"/>
              </a:ext>
            </a:extLst>
          </p:cNvPr>
          <p:cNvSpPr txBox="1"/>
          <p:nvPr/>
        </p:nvSpPr>
        <p:spPr>
          <a:xfrm>
            <a:off x="2874529" y="2521254"/>
            <a:ext cx="4899892" cy="2585323"/>
          </a:xfrm>
          <a:prstGeom prst="rect">
            <a:avLst/>
          </a:prstGeom>
          <a:noFill/>
        </p:spPr>
        <p:txBody>
          <a:bodyPr wrap="square" rtlCol="0">
            <a:spAutoFit/>
          </a:bodyPr>
          <a:lstStyle/>
          <a:p>
            <a:r>
              <a:rPr lang="en-US" dirty="0"/>
              <a:t>2023 NEC, Art 110.26 Spaces About Electrical Equipment: Access and working space shall be provided and maintained about all electrical equipment to permit ready and safe operation and maintenance of such equipment.</a:t>
            </a:r>
          </a:p>
          <a:p>
            <a:endParaRPr lang="en-US" dirty="0"/>
          </a:p>
          <a:p>
            <a:r>
              <a:rPr lang="en-US" dirty="0"/>
              <a:t>2023 NEC, Art 110.26(C)(2) Open equipment doors shall not impede the entry to or egress from a working space.</a:t>
            </a:r>
          </a:p>
        </p:txBody>
      </p:sp>
      <p:pic>
        <p:nvPicPr>
          <p:cNvPr id="7172" name="Picture 4" descr="Working Space for Electrical Equipment – IAEI Magazine">
            <a:extLst>
              <a:ext uri="{FF2B5EF4-FFF2-40B4-BE49-F238E27FC236}">
                <a16:creationId xmlns:a16="http://schemas.microsoft.com/office/drawing/2014/main" id="{B85FC379-6D26-9018-FA23-4854CE2C1C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9331" y="1278289"/>
            <a:ext cx="4022759" cy="3017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86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circle(in)">
                                      <p:cBhvr>
                                        <p:cTn id="18" dur="2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80BCE-CD58-4529-CA39-13E8A66A8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A0C7F-FEAB-9B00-A988-73AAB45B7417}"/>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EDC7BB54-D0A6-F5DA-4275-E0CCCB7A6691}"/>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AE39607A-B6F7-9897-3FCF-970795B94E5D}"/>
              </a:ext>
            </a:extLst>
          </p:cNvPr>
          <p:cNvSpPr>
            <a:spLocks noGrp="1"/>
          </p:cNvSpPr>
          <p:nvPr>
            <p:ph type="sldNum" sz="quarter" idx="12"/>
          </p:nvPr>
        </p:nvSpPr>
        <p:spPr/>
        <p:txBody>
          <a:bodyPr/>
          <a:lstStyle/>
          <a:p>
            <a:fld id="{6D22F896-40B5-4ADD-8801-0D06FADFA095}" type="slidenum">
              <a:rPr lang="en-US" smtClean="0"/>
              <a:t>18</a:t>
            </a:fld>
            <a:endParaRPr lang="en-US" dirty="0"/>
          </a:p>
        </p:txBody>
      </p:sp>
      <p:pic>
        <p:nvPicPr>
          <p:cNvPr id="9" name="Picture 8">
            <a:extLst>
              <a:ext uri="{FF2B5EF4-FFF2-40B4-BE49-F238E27FC236}">
                <a16:creationId xmlns:a16="http://schemas.microsoft.com/office/drawing/2014/main" id="{48A7481F-807E-49DE-AD9A-C942F11A8345}"/>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67D1C613-1114-F32D-B287-2F92BED00429}"/>
              </a:ext>
            </a:extLst>
          </p:cNvPr>
          <p:cNvSpPr txBox="1"/>
          <p:nvPr/>
        </p:nvSpPr>
        <p:spPr>
          <a:xfrm>
            <a:off x="2914650" y="1162050"/>
            <a:ext cx="4819650" cy="1200329"/>
          </a:xfrm>
          <a:prstGeom prst="rect">
            <a:avLst/>
          </a:prstGeom>
          <a:noFill/>
        </p:spPr>
        <p:txBody>
          <a:bodyPr wrap="square" rtlCol="0">
            <a:spAutoFit/>
          </a:bodyPr>
          <a:lstStyle/>
          <a:p>
            <a:r>
              <a:rPr lang="en-US" dirty="0"/>
              <a:t>Article 110.26 Space About Electrical Equipment</a:t>
            </a:r>
          </a:p>
          <a:p>
            <a:endParaRPr lang="en-US" dirty="0"/>
          </a:p>
          <a:p>
            <a:r>
              <a:rPr lang="en-US" dirty="0"/>
              <a:t>Requirement clarified for access and/or egress obstruction requirements.</a:t>
            </a:r>
          </a:p>
        </p:txBody>
      </p:sp>
      <p:sp>
        <p:nvSpPr>
          <p:cNvPr id="12" name="TextBox 11">
            <a:extLst>
              <a:ext uri="{FF2B5EF4-FFF2-40B4-BE49-F238E27FC236}">
                <a16:creationId xmlns:a16="http://schemas.microsoft.com/office/drawing/2014/main" id="{E7A4202E-D4F6-990A-CD11-8F038958C930}"/>
              </a:ext>
            </a:extLst>
          </p:cNvPr>
          <p:cNvSpPr txBox="1"/>
          <p:nvPr/>
        </p:nvSpPr>
        <p:spPr>
          <a:xfrm>
            <a:off x="2874529" y="2521254"/>
            <a:ext cx="4899892" cy="1200329"/>
          </a:xfrm>
          <a:prstGeom prst="rect">
            <a:avLst/>
          </a:prstGeom>
          <a:noFill/>
        </p:spPr>
        <p:txBody>
          <a:bodyPr wrap="square" rtlCol="0">
            <a:spAutoFit/>
          </a:bodyPr>
          <a:lstStyle/>
          <a:p>
            <a:r>
              <a:rPr lang="en-US" dirty="0"/>
              <a:t>Access/egress is obstructed if one or more equipment door(s) reduces access to or egress from the working space to less than 24” wide or 6’6” high </a:t>
            </a:r>
            <a:r>
              <a:rPr lang="en-US" u="sng" dirty="0">
                <a:solidFill>
                  <a:srgbClr val="FFFF00"/>
                </a:solidFill>
              </a:rPr>
              <a:t>when the doors are or can be opened to 90°</a:t>
            </a:r>
            <a:r>
              <a:rPr lang="en-US" dirty="0"/>
              <a:t>.</a:t>
            </a:r>
            <a:endParaRPr lang="en-US" u="sng" dirty="0">
              <a:solidFill>
                <a:srgbClr val="FFFF00"/>
              </a:solidFill>
            </a:endParaRPr>
          </a:p>
        </p:txBody>
      </p:sp>
      <p:pic>
        <p:nvPicPr>
          <p:cNvPr id="7172" name="Picture 4" descr="Working Space for Electrical Equipment – IAEI Magazine">
            <a:extLst>
              <a:ext uri="{FF2B5EF4-FFF2-40B4-BE49-F238E27FC236}">
                <a16:creationId xmlns:a16="http://schemas.microsoft.com/office/drawing/2014/main" id="{947704C8-2AFC-9DF2-1BC8-1AE7274CCA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9331" y="1272775"/>
            <a:ext cx="4022759" cy="301707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F9ACF0C3-F88E-BA29-D8C7-F4F9E4D88229}"/>
              </a:ext>
            </a:extLst>
          </p:cNvPr>
          <p:cNvCxnSpPr>
            <a:cxnSpLocks/>
          </p:cNvCxnSpPr>
          <p:nvPr/>
        </p:nvCxnSpPr>
        <p:spPr>
          <a:xfrm>
            <a:off x="10282455" y="3241141"/>
            <a:ext cx="58170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F2BA6AE9-FE08-D01E-CC17-02F1748DC041}"/>
              </a:ext>
            </a:extLst>
          </p:cNvPr>
          <p:cNvCxnSpPr/>
          <p:nvPr/>
        </p:nvCxnSpPr>
        <p:spPr>
          <a:xfrm flipV="1">
            <a:off x="10800783" y="2362379"/>
            <a:ext cx="0" cy="87876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C616AAA-73FB-6A88-DB39-520C0A0A935B}"/>
              </a:ext>
            </a:extLst>
          </p:cNvPr>
          <p:cNvCxnSpPr>
            <a:cxnSpLocks/>
          </p:cNvCxnSpPr>
          <p:nvPr/>
        </p:nvCxnSpPr>
        <p:spPr>
          <a:xfrm>
            <a:off x="9660048" y="4190246"/>
            <a:ext cx="100795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ED2FC1A-E413-11FA-24CD-D272408E85D1}"/>
              </a:ext>
            </a:extLst>
          </p:cNvPr>
          <p:cNvCxnSpPr>
            <a:cxnSpLocks/>
          </p:cNvCxnSpPr>
          <p:nvPr/>
        </p:nvCxnSpPr>
        <p:spPr>
          <a:xfrm flipV="1">
            <a:off x="10666490" y="2091350"/>
            <a:ext cx="1510" cy="209889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18C7F64-6B8B-4307-6F5C-F4B6D238DA0F}"/>
              </a:ext>
            </a:extLst>
          </p:cNvPr>
          <p:cNvCxnSpPr>
            <a:cxnSpLocks/>
          </p:cNvCxnSpPr>
          <p:nvPr/>
        </p:nvCxnSpPr>
        <p:spPr>
          <a:xfrm flipV="1">
            <a:off x="9660048" y="2091350"/>
            <a:ext cx="0" cy="20988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F708ED6-4AED-C112-214E-5629285284CC}"/>
              </a:ext>
            </a:extLst>
          </p:cNvPr>
          <p:cNvCxnSpPr>
            <a:cxnSpLocks/>
          </p:cNvCxnSpPr>
          <p:nvPr/>
        </p:nvCxnSpPr>
        <p:spPr>
          <a:xfrm>
            <a:off x="9660048" y="2091350"/>
            <a:ext cx="10064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186579A-4437-2753-CEFA-751ACA7CC392}"/>
              </a:ext>
            </a:extLst>
          </p:cNvPr>
          <p:cNvCxnSpPr>
            <a:cxnSpLocks/>
          </p:cNvCxnSpPr>
          <p:nvPr/>
        </p:nvCxnSpPr>
        <p:spPr>
          <a:xfrm flipV="1">
            <a:off x="9660048" y="3241141"/>
            <a:ext cx="622407" cy="9491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3F9111-0879-042A-6E4C-9DB370EDEB25}"/>
              </a:ext>
            </a:extLst>
          </p:cNvPr>
          <p:cNvCxnSpPr>
            <a:cxnSpLocks/>
          </p:cNvCxnSpPr>
          <p:nvPr/>
        </p:nvCxnSpPr>
        <p:spPr>
          <a:xfrm flipV="1">
            <a:off x="10666490" y="3241141"/>
            <a:ext cx="134293" cy="9491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0F89021-A8B3-98A4-8A2B-328EA7EE1EEA}"/>
              </a:ext>
            </a:extLst>
          </p:cNvPr>
          <p:cNvCxnSpPr>
            <a:cxnSpLocks/>
          </p:cNvCxnSpPr>
          <p:nvPr/>
        </p:nvCxnSpPr>
        <p:spPr>
          <a:xfrm flipH="1" flipV="1">
            <a:off x="10666490" y="2154725"/>
            <a:ext cx="134293" cy="2716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8AA1FA-E793-8051-E3E5-D324E39D3081}"/>
              </a:ext>
            </a:extLst>
          </p:cNvPr>
          <p:cNvCxnSpPr>
            <a:cxnSpLocks/>
          </p:cNvCxnSpPr>
          <p:nvPr/>
        </p:nvCxnSpPr>
        <p:spPr>
          <a:xfrm flipV="1">
            <a:off x="10282455" y="2362379"/>
            <a:ext cx="0" cy="878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2726E34-9EC5-ABD6-91FB-28F3CC8C39BC}"/>
              </a:ext>
            </a:extLst>
          </p:cNvPr>
          <p:cNvCxnSpPr>
            <a:cxnSpLocks/>
          </p:cNvCxnSpPr>
          <p:nvPr/>
        </p:nvCxnSpPr>
        <p:spPr>
          <a:xfrm>
            <a:off x="10282455" y="2362379"/>
            <a:ext cx="5183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7B69A68-82ED-57FB-0852-16C9E0EAC2F4}"/>
              </a:ext>
            </a:extLst>
          </p:cNvPr>
          <p:cNvCxnSpPr>
            <a:cxnSpLocks/>
          </p:cNvCxnSpPr>
          <p:nvPr/>
        </p:nvCxnSpPr>
        <p:spPr>
          <a:xfrm flipH="1" flipV="1">
            <a:off x="9660048" y="2091350"/>
            <a:ext cx="622407" cy="271029"/>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CB1024D-58DA-7019-1F6E-4E9CE756F6D4}"/>
              </a:ext>
            </a:extLst>
          </p:cNvPr>
          <p:cNvSpPr txBox="1"/>
          <p:nvPr/>
        </p:nvSpPr>
        <p:spPr>
          <a:xfrm>
            <a:off x="9979041" y="3920513"/>
            <a:ext cx="526106" cy="369332"/>
          </a:xfrm>
          <a:prstGeom prst="rect">
            <a:avLst/>
          </a:prstGeom>
          <a:noFill/>
        </p:spPr>
        <p:txBody>
          <a:bodyPr wrap="none" rtlCol="0">
            <a:spAutoFit/>
          </a:bodyPr>
          <a:lstStyle/>
          <a:p>
            <a:r>
              <a:rPr lang="en-US" dirty="0"/>
              <a:t>24”</a:t>
            </a:r>
          </a:p>
        </p:txBody>
      </p:sp>
      <p:sp>
        <p:nvSpPr>
          <p:cNvPr id="21" name="TextBox 20">
            <a:extLst>
              <a:ext uri="{FF2B5EF4-FFF2-40B4-BE49-F238E27FC236}">
                <a16:creationId xmlns:a16="http://schemas.microsoft.com/office/drawing/2014/main" id="{536131D1-5A3C-9A05-8B89-3126B856A352}"/>
              </a:ext>
            </a:extLst>
          </p:cNvPr>
          <p:cNvSpPr txBox="1"/>
          <p:nvPr/>
        </p:nvSpPr>
        <p:spPr>
          <a:xfrm>
            <a:off x="10575457" y="2730991"/>
            <a:ext cx="577402" cy="369332"/>
          </a:xfrm>
          <a:prstGeom prst="rect">
            <a:avLst/>
          </a:prstGeom>
          <a:noFill/>
        </p:spPr>
        <p:txBody>
          <a:bodyPr wrap="none" rtlCol="0">
            <a:spAutoFit/>
          </a:bodyPr>
          <a:lstStyle/>
          <a:p>
            <a:r>
              <a:rPr lang="en-US" dirty="0"/>
              <a:t>6’6”</a:t>
            </a:r>
          </a:p>
        </p:txBody>
      </p:sp>
    </p:spTree>
    <p:extLst>
      <p:ext uri="{BB962C8B-B14F-4D97-AF65-F5344CB8AC3E}">
        <p14:creationId xmlns:p14="http://schemas.microsoft.com/office/powerpoint/2010/main" val="359336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circle(in)">
                                      <p:cBhvr>
                                        <p:cTn id="18" dur="2000"/>
                                        <p:tgtEl>
                                          <p:spTgt spid="717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72837-CEFC-2E9A-3EE5-BB3E2E3328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871668-8FCE-CCBC-C9D1-BE81DF08EBBC}"/>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7429C227-531B-5585-5D9D-6D961CCB85ED}"/>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286DDE20-ECEC-1608-A33A-A58220C8A51D}"/>
              </a:ext>
            </a:extLst>
          </p:cNvPr>
          <p:cNvSpPr>
            <a:spLocks noGrp="1"/>
          </p:cNvSpPr>
          <p:nvPr>
            <p:ph type="sldNum" sz="quarter" idx="12"/>
          </p:nvPr>
        </p:nvSpPr>
        <p:spPr/>
        <p:txBody>
          <a:bodyPr/>
          <a:lstStyle/>
          <a:p>
            <a:fld id="{6D22F896-40B5-4ADD-8801-0D06FADFA095}" type="slidenum">
              <a:rPr lang="en-US" smtClean="0"/>
              <a:t>19</a:t>
            </a:fld>
            <a:endParaRPr lang="en-US" dirty="0"/>
          </a:p>
        </p:txBody>
      </p:sp>
      <p:pic>
        <p:nvPicPr>
          <p:cNvPr id="9" name="Picture 8">
            <a:extLst>
              <a:ext uri="{FF2B5EF4-FFF2-40B4-BE49-F238E27FC236}">
                <a16:creationId xmlns:a16="http://schemas.microsoft.com/office/drawing/2014/main" id="{C57AC4D0-191C-3203-6D65-92B2C383C265}"/>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E101FE43-685C-37C9-FB6A-D0AA973837DB}"/>
              </a:ext>
            </a:extLst>
          </p:cNvPr>
          <p:cNvSpPr txBox="1"/>
          <p:nvPr/>
        </p:nvSpPr>
        <p:spPr>
          <a:xfrm>
            <a:off x="2914650" y="1162050"/>
            <a:ext cx="4819650" cy="1200329"/>
          </a:xfrm>
          <a:prstGeom prst="rect">
            <a:avLst/>
          </a:prstGeom>
          <a:noFill/>
        </p:spPr>
        <p:txBody>
          <a:bodyPr wrap="square" rtlCol="0">
            <a:spAutoFit/>
          </a:bodyPr>
          <a:lstStyle/>
          <a:p>
            <a:r>
              <a:rPr lang="en-US" dirty="0"/>
              <a:t>Article 110.26 Space About Electrical Equipment</a:t>
            </a:r>
          </a:p>
          <a:p>
            <a:endParaRPr lang="en-US" dirty="0"/>
          </a:p>
          <a:p>
            <a:r>
              <a:rPr lang="en-US" dirty="0"/>
              <a:t>Requirement clarified for access and/or egress obstruction requirements.</a:t>
            </a:r>
          </a:p>
        </p:txBody>
      </p:sp>
      <p:sp>
        <p:nvSpPr>
          <p:cNvPr id="12" name="TextBox 11">
            <a:extLst>
              <a:ext uri="{FF2B5EF4-FFF2-40B4-BE49-F238E27FC236}">
                <a16:creationId xmlns:a16="http://schemas.microsoft.com/office/drawing/2014/main" id="{3082C4EC-48D2-2990-D0D0-D8A11D52839F}"/>
              </a:ext>
            </a:extLst>
          </p:cNvPr>
          <p:cNvSpPr txBox="1"/>
          <p:nvPr/>
        </p:nvSpPr>
        <p:spPr>
          <a:xfrm>
            <a:off x="2874529" y="2521254"/>
            <a:ext cx="4899892" cy="1200329"/>
          </a:xfrm>
          <a:prstGeom prst="rect">
            <a:avLst/>
          </a:prstGeom>
          <a:noFill/>
        </p:spPr>
        <p:txBody>
          <a:bodyPr wrap="square" rtlCol="0">
            <a:spAutoFit/>
          </a:bodyPr>
          <a:lstStyle/>
          <a:p>
            <a:r>
              <a:rPr lang="en-US" dirty="0"/>
              <a:t>For equipment likely to require examination, adjustment, servicing, or maintenance while energized, working space must comply with 110.26(A)(1)-(A)(4).</a:t>
            </a:r>
          </a:p>
        </p:txBody>
      </p:sp>
      <p:sp>
        <p:nvSpPr>
          <p:cNvPr id="22" name="TextBox 21">
            <a:extLst>
              <a:ext uri="{FF2B5EF4-FFF2-40B4-BE49-F238E27FC236}">
                <a16:creationId xmlns:a16="http://schemas.microsoft.com/office/drawing/2014/main" id="{9D93C166-0E38-3318-CF4F-EA6BA0F5B130}"/>
              </a:ext>
            </a:extLst>
          </p:cNvPr>
          <p:cNvSpPr txBox="1"/>
          <p:nvPr/>
        </p:nvSpPr>
        <p:spPr>
          <a:xfrm>
            <a:off x="2863923" y="3780217"/>
            <a:ext cx="4899892" cy="923330"/>
          </a:xfrm>
          <a:prstGeom prst="rect">
            <a:avLst/>
          </a:prstGeom>
          <a:noFill/>
        </p:spPr>
        <p:txBody>
          <a:bodyPr wrap="square" rtlCol="0">
            <a:spAutoFit/>
          </a:bodyPr>
          <a:lstStyle/>
          <a:p>
            <a:r>
              <a:rPr lang="en-US" u="sng" dirty="0">
                <a:solidFill>
                  <a:srgbClr val="FFFF00"/>
                </a:solidFill>
              </a:rPr>
              <a:t>If special permission is granted, smaller working spaces are allowed for voltages up to 30v RMS, 42v peak, or 60v DC.</a:t>
            </a:r>
          </a:p>
        </p:txBody>
      </p:sp>
      <p:sp>
        <p:nvSpPr>
          <p:cNvPr id="23" name="TextBox 22">
            <a:extLst>
              <a:ext uri="{FF2B5EF4-FFF2-40B4-BE49-F238E27FC236}">
                <a16:creationId xmlns:a16="http://schemas.microsoft.com/office/drawing/2014/main" id="{23DC795A-A279-0498-3B36-910F0F5850A2}"/>
              </a:ext>
            </a:extLst>
          </p:cNvPr>
          <p:cNvSpPr txBox="1"/>
          <p:nvPr/>
        </p:nvSpPr>
        <p:spPr>
          <a:xfrm>
            <a:off x="8449111" y="1409700"/>
            <a:ext cx="3120589" cy="646331"/>
          </a:xfrm>
          <a:prstGeom prst="rect">
            <a:avLst/>
          </a:prstGeom>
          <a:noFill/>
        </p:spPr>
        <p:txBody>
          <a:bodyPr wrap="square" rtlCol="0">
            <a:spAutoFit/>
          </a:bodyPr>
          <a:lstStyle/>
          <a:p>
            <a:r>
              <a:rPr lang="en-US" dirty="0"/>
              <a:t>Who grants “special permission” ?</a:t>
            </a:r>
          </a:p>
        </p:txBody>
      </p:sp>
      <p:sp>
        <p:nvSpPr>
          <p:cNvPr id="24" name="TextBox 23">
            <a:extLst>
              <a:ext uri="{FF2B5EF4-FFF2-40B4-BE49-F238E27FC236}">
                <a16:creationId xmlns:a16="http://schemas.microsoft.com/office/drawing/2014/main" id="{27EFA694-A4C8-BC36-4C72-2D7E7A8CD78C}"/>
              </a:ext>
            </a:extLst>
          </p:cNvPr>
          <p:cNvSpPr txBox="1"/>
          <p:nvPr/>
        </p:nvSpPr>
        <p:spPr>
          <a:xfrm>
            <a:off x="8449110" y="1900714"/>
            <a:ext cx="3120589" cy="923330"/>
          </a:xfrm>
          <a:prstGeom prst="rect">
            <a:avLst/>
          </a:prstGeom>
          <a:noFill/>
        </p:spPr>
        <p:txBody>
          <a:bodyPr wrap="square" rtlCol="0">
            <a:spAutoFit/>
          </a:bodyPr>
          <a:lstStyle/>
          <a:p>
            <a:endParaRPr lang="en-US" dirty="0"/>
          </a:p>
          <a:p>
            <a:r>
              <a:rPr lang="en-US" dirty="0"/>
              <a:t>Authority Having Jurisdiction (AHJ)</a:t>
            </a:r>
          </a:p>
        </p:txBody>
      </p:sp>
    </p:spTree>
    <p:extLst>
      <p:ext uri="{BB962C8B-B14F-4D97-AF65-F5344CB8AC3E}">
        <p14:creationId xmlns:p14="http://schemas.microsoft.com/office/powerpoint/2010/main" val="121977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23">
                                            <p:txEl>
                                              <p:pRg st="0" end="0"/>
                                            </p:txEl>
                                          </p:spTgt>
                                        </p:tgtEl>
                                        <p:attrNameLst>
                                          <p:attrName>style.visibility</p:attrName>
                                        </p:attrNameLst>
                                      </p:cBhvr>
                                      <p:to>
                                        <p:strVal val="visible"/>
                                      </p:to>
                                    </p:set>
                                    <p:animEffect transition="in" filter="wheel(1)">
                                      <p:cBhvr>
                                        <p:cTn id="25" dur="2000"/>
                                        <p:tgtEl>
                                          <p:spTgt spid="2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22" grpId="0"/>
      <p:bldP spid="23" grpId="0" build="allAtOnce"/>
      <p:bldP spid="24"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B84BD-7750-5390-3373-67D99C5AF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7A4A8B-3202-5631-DE57-21BA78D5BF0E}"/>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C14BB4D6-BBEA-2BA9-0944-46C949FCA9BE}"/>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3EF08560-FB21-3CA4-EB25-8BB8FF90AD41}"/>
              </a:ext>
            </a:extLst>
          </p:cNvPr>
          <p:cNvSpPr>
            <a:spLocks noGrp="1"/>
          </p:cNvSpPr>
          <p:nvPr>
            <p:ph type="sldNum" sz="quarter" idx="12"/>
          </p:nvPr>
        </p:nvSpPr>
        <p:spPr/>
        <p:txBody>
          <a:bodyPr/>
          <a:lstStyle/>
          <a:p>
            <a:fld id="{6D22F896-40B5-4ADD-8801-0D06FADFA095}" type="slidenum">
              <a:rPr lang="en-US" smtClean="0"/>
              <a:t>2</a:t>
            </a:fld>
            <a:endParaRPr lang="en-US" dirty="0"/>
          </a:p>
        </p:txBody>
      </p:sp>
      <p:pic>
        <p:nvPicPr>
          <p:cNvPr id="9" name="Picture 8">
            <a:extLst>
              <a:ext uri="{FF2B5EF4-FFF2-40B4-BE49-F238E27FC236}">
                <a16:creationId xmlns:a16="http://schemas.microsoft.com/office/drawing/2014/main" id="{01861DFE-D6FB-7460-5611-1C6A3C2CF1EF}"/>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B4B22669-BE2A-C696-E69E-C46169C6E29A}"/>
              </a:ext>
            </a:extLst>
          </p:cNvPr>
          <p:cNvSpPr txBox="1"/>
          <p:nvPr/>
        </p:nvSpPr>
        <p:spPr>
          <a:xfrm>
            <a:off x="2914650" y="1162050"/>
            <a:ext cx="4819650" cy="1754326"/>
          </a:xfrm>
          <a:prstGeom prst="rect">
            <a:avLst/>
          </a:prstGeom>
          <a:noFill/>
        </p:spPr>
        <p:txBody>
          <a:bodyPr wrap="square" rtlCol="0">
            <a:spAutoFit/>
          </a:bodyPr>
          <a:lstStyle/>
          <a:p>
            <a:r>
              <a:rPr lang="en-US" dirty="0"/>
              <a:t>Article 100 Energy Storage System</a:t>
            </a:r>
          </a:p>
          <a:p>
            <a:endParaRPr lang="en-US" dirty="0"/>
          </a:p>
          <a:p>
            <a:r>
              <a:rPr lang="en-US" dirty="0"/>
              <a:t>Definition revised</a:t>
            </a:r>
          </a:p>
          <a:p>
            <a:endParaRPr lang="en-US" dirty="0"/>
          </a:p>
          <a:p>
            <a:r>
              <a:rPr lang="en-US" dirty="0"/>
              <a:t>One or more devises, capable of storing energy </a:t>
            </a:r>
            <a:r>
              <a:rPr lang="en-US" u="sng" dirty="0">
                <a:solidFill>
                  <a:srgbClr val="FFFF00"/>
                </a:solidFill>
              </a:rPr>
              <a:t>for us at a later time, that are assembled together</a:t>
            </a:r>
            <a:r>
              <a:rPr lang="en-US" dirty="0"/>
              <a:t>.</a:t>
            </a:r>
          </a:p>
        </p:txBody>
      </p:sp>
      <p:sp>
        <p:nvSpPr>
          <p:cNvPr id="12" name="TextBox 11">
            <a:extLst>
              <a:ext uri="{FF2B5EF4-FFF2-40B4-BE49-F238E27FC236}">
                <a16:creationId xmlns:a16="http://schemas.microsoft.com/office/drawing/2014/main" id="{B64A57A3-5DF0-2577-7583-97C394FFF2FA}"/>
              </a:ext>
            </a:extLst>
          </p:cNvPr>
          <p:cNvSpPr txBox="1"/>
          <p:nvPr/>
        </p:nvSpPr>
        <p:spPr>
          <a:xfrm>
            <a:off x="2834408" y="3064462"/>
            <a:ext cx="4899892" cy="3416320"/>
          </a:xfrm>
          <a:prstGeom prst="rect">
            <a:avLst/>
          </a:prstGeom>
          <a:noFill/>
        </p:spPr>
        <p:txBody>
          <a:bodyPr wrap="square" rtlCol="0">
            <a:spAutoFit/>
          </a:bodyPr>
          <a:lstStyle/>
          <a:p>
            <a:r>
              <a:rPr lang="en-US" dirty="0"/>
              <a:t>2023 NEC, Art 480.2 Storage Battery:</a:t>
            </a:r>
          </a:p>
          <a:p>
            <a:r>
              <a:rPr lang="en-US" dirty="0"/>
              <a:t>A single or group or rechargeable cells connected-together electrically in series, in parallel, or a combination of both, and comprised of lead-acid, nickel-cadmium or other rechargeable electrochemical types.</a:t>
            </a:r>
          </a:p>
          <a:p>
            <a:endParaRPr lang="en-US" dirty="0"/>
          </a:p>
          <a:p>
            <a:r>
              <a:rPr lang="en-US" dirty="0"/>
              <a:t>2023 NEC, Art 706.2 Energy Storage System (ESS):</a:t>
            </a:r>
          </a:p>
          <a:p>
            <a:r>
              <a:rPr lang="en-US" dirty="0"/>
              <a:t>One or components assembled-together capable of storing energy and providing electrical energy into the premises wiring system or an electric power production and distribution network.</a:t>
            </a:r>
          </a:p>
        </p:txBody>
      </p:sp>
      <p:sp>
        <p:nvSpPr>
          <p:cNvPr id="13" name="TextBox 12">
            <a:extLst>
              <a:ext uri="{FF2B5EF4-FFF2-40B4-BE49-F238E27FC236}">
                <a16:creationId xmlns:a16="http://schemas.microsoft.com/office/drawing/2014/main" id="{63782FB6-CAE4-C729-DDD8-1C043CD817F2}"/>
              </a:ext>
            </a:extLst>
          </p:cNvPr>
          <p:cNvSpPr txBox="1"/>
          <p:nvPr/>
        </p:nvSpPr>
        <p:spPr>
          <a:xfrm>
            <a:off x="8449111" y="1409700"/>
            <a:ext cx="3120589" cy="2308324"/>
          </a:xfrm>
          <a:prstGeom prst="rect">
            <a:avLst/>
          </a:prstGeom>
          <a:noFill/>
        </p:spPr>
        <p:txBody>
          <a:bodyPr wrap="square" rtlCol="0">
            <a:spAutoFit/>
          </a:bodyPr>
          <a:lstStyle/>
          <a:p>
            <a:r>
              <a:rPr lang="en-US" dirty="0"/>
              <a:t>When is a battery an ESS?</a:t>
            </a:r>
          </a:p>
          <a:p>
            <a:endParaRPr lang="en-US" dirty="0"/>
          </a:p>
          <a:p>
            <a:r>
              <a:rPr lang="en-US" dirty="0"/>
              <a:t>When the manufacturer assembles it together and tested and listed as an ESS under UL ?.</a:t>
            </a:r>
          </a:p>
          <a:p>
            <a:endParaRPr lang="en-US" dirty="0"/>
          </a:p>
          <a:p>
            <a:r>
              <a:rPr lang="en-US" dirty="0"/>
              <a:t>UL 9540</a:t>
            </a:r>
          </a:p>
        </p:txBody>
      </p:sp>
    </p:spTree>
    <p:extLst>
      <p:ext uri="{BB962C8B-B14F-4D97-AF65-F5344CB8AC3E}">
        <p14:creationId xmlns:p14="http://schemas.microsoft.com/office/powerpoint/2010/main" val="219739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heel(1)">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EA3A8-C0B3-8D17-178B-52971D42FA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110228-D2DF-D7F5-EC5D-F398AF434418}"/>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8D912E41-5C3D-7020-74C6-B7F6E2180039}"/>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3F78691F-806F-E82C-6B8F-264765C1E7DD}"/>
              </a:ext>
            </a:extLst>
          </p:cNvPr>
          <p:cNvSpPr>
            <a:spLocks noGrp="1"/>
          </p:cNvSpPr>
          <p:nvPr>
            <p:ph type="sldNum" sz="quarter" idx="12"/>
          </p:nvPr>
        </p:nvSpPr>
        <p:spPr/>
        <p:txBody>
          <a:bodyPr/>
          <a:lstStyle/>
          <a:p>
            <a:fld id="{6D22F896-40B5-4ADD-8801-0D06FADFA095}" type="slidenum">
              <a:rPr lang="en-US" smtClean="0"/>
              <a:t>20</a:t>
            </a:fld>
            <a:endParaRPr lang="en-US" dirty="0"/>
          </a:p>
        </p:txBody>
      </p:sp>
      <p:pic>
        <p:nvPicPr>
          <p:cNvPr id="9" name="Picture 8">
            <a:extLst>
              <a:ext uri="{FF2B5EF4-FFF2-40B4-BE49-F238E27FC236}">
                <a16:creationId xmlns:a16="http://schemas.microsoft.com/office/drawing/2014/main" id="{55E7F05A-A314-2A25-B02D-5ED3C9EB4072}"/>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75B4FA70-93FF-72E7-6E9D-97A6549868ED}"/>
              </a:ext>
            </a:extLst>
          </p:cNvPr>
          <p:cNvSpPr txBox="1"/>
          <p:nvPr/>
        </p:nvSpPr>
        <p:spPr>
          <a:xfrm>
            <a:off x="2914650" y="1162050"/>
            <a:ext cx="4819650" cy="1200329"/>
          </a:xfrm>
          <a:prstGeom prst="rect">
            <a:avLst/>
          </a:prstGeom>
          <a:noFill/>
        </p:spPr>
        <p:txBody>
          <a:bodyPr wrap="square" rtlCol="0">
            <a:spAutoFit/>
          </a:bodyPr>
          <a:lstStyle/>
          <a:p>
            <a:r>
              <a:rPr lang="en-US" dirty="0"/>
              <a:t>Article 110.26 Space About Electrical Equipment</a:t>
            </a:r>
          </a:p>
          <a:p>
            <a:endParaRPr lang="en-US" dirty="0"/>
          </a:p>
          <a:p>
            <a:r>
              <a:rPr lang="en-US" dirty="0"/>
              <a:t>Requirement clarified for access and/or egress obstruction requirements.</a:t>
            </a:r>
          </a:p>
        </p:txBody>
      </p:sp>
      <p:sp>
        <p:nvSpPr>
          <p:cNvPr id="12" name="TextBox 11">
            <a:extLst>
              <a:ext uri="{FF2B5EF4-FFF2-40B4-BE49-F238E27FC236}">
                <a16:creationId xmlns:a16="http://schemas.microsoft.com/office/drawing/2014/main" id="{5C973F39-FACA-7368-0A9B-4F42B3D347C2}"/>
              </a:ext>
            </a:extLst>
          </p:cNvPr>
          <p:cNvSpPr txBox="1"/>
          <p:nvPr/>
        </p:nvSpPr>
        <p:spPr>
          <a:xfrm>
            <a:off x="2874529" y="2521254"/>
            <a:ext cx="4899892" cy="1477328"/>
          </a:xfrm>
          <a:prstGeom prst="rect">
            <a:avLst/>
          </a:prstGeom>
          <a:noFill/>
        </p:spPr>
        <p:txBody>
          <a:bodyPr wrap="square" rtlCol="0">
            <a:spAutoFit/>
          </a:bodyPr>
          <a:lstStyle/>
          <a:p>
            <a:r>
              <a:rPr lang="en-US" dirty="0"/>
              <a:t>Clearance in front of equipment must comply with table 110.26(A)(1) </a:t>
            </a:r>
            <a:r>
              <a:rPr lang="en-US" u="sng" dirty="0">
                <a:solidFill>
                  <a:srgbClr val="FFFF00"/>
                </a:solidFill>
              </a:rPr>
              <a:t>for</a:t>
            </a:r>
            <a:r>
              <a:rPr lang="en-US" dirty="0"/>
              <a:t> </a:t>
            </a:r>
            <a:r>
              <a:rPr lang="en-US" u="sng" dirty="0">
                <a:solidFill>
                  <a:srgbClr val="FFFF00"/>
                </a:solidFill>
              </a:rPr>
              <a:t>AC and DC voltages</a:t>
            </a:r>
            <a:r>
              <a:rPr lang="en-US" dirty="0"/>
              <a:t>, unless allowed by (a) or </a:t>
            </a:r>
            <a:r>
              <a:rPr lang="en-US" u="sng" dirty="0">
                <a:solidFill>
                  <a:srgbClr val="FFFF00"/>
                </a:solidFill>
              </a:rPr>
              <a:t>(b)</a:t>
            </a:r>
            <a:r>
              <a:rPr lang="en-US" dirty="0"/>
              <a:t>. Distance is measured from the enclosure </a:t>
            </a:r>
            <a:r>
              <a:rPr lang="en-US" u="sng" dirty="0">
                <a:solidFill>
                  <a:srgbClr val="FFFF00"/>
                </a:solidFill>
              </a:rPr>
              <a:t>front</a:t>
            </a:r>
            <a:r>
              <a:rPr lang="en-US" dirty="0"/>
              <a:t> or opening if the live parts are enclosed.</a:t>
            </a:r>
          </a:p>
        </p:txBody>
      </p:sp>
      <p:pic>
        <p:nvPicPr>
          <p:cNvPr id="3" name="Picture 4" descr="Working Space for Electrical Equipment – IAEI Magazine">
            <a:extLst>
              <a:ext uri="{FF2B5EF4-FFF2-40B4-BE49-F238E27FC236}">
                <a16:creationId xmlns:a16="http://schemas.microsoft.com/office/drawing/2014/main" id="{1846750D-1B29-3D75-90CC-695DA0839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3646" y="1105986"/>
            <a:ext cx="4022759" cy="3017070"/>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a:extLst>
              <a:ext uri="{FF2B5EF4-FFF2-40B4-BE49-F238E27FC236}">
                <a16:creationId xmlns:a16="http://schemas.microsoft.com/office/drawing/2014/main" id="{6CDA6C71-E44B-43ED-6B90-C44540B79461}"/>
              </a:ext>
            </a:extLst>
          </p:cNvPr>
          <p:cNvCxnSpPr>
            <a:cxnSpLocks/>
          </p:cNvCxnSpPr>
          <p:nvPr/>
        </p:nvCxnSpPr>
        <p:spPr>
          <a:xfrm>
            <a:off x="9225481" y="3998582"/>
            <a:ext cx="7695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C2647DF-6F7C-DE22-4184-1159D4A7D5C5}"/>
              </a:ext>
            </a:extLst>
          </p:cNvPr>
          <p:cNvCxnSpPr>
            <a:cxnSpLocks/>
          </p:cNvCxnSpPr>
          <p:nvPr/>
        </p:nvCxnSpPr>
        <p:spPr>
          <a:xfrm>
            <a:off x="9216428" y="3998582"/>
            <a:ext cx="10139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D106973-C02B-D7D3-FBA0-60FE2F893131}"/>
              </a:ext>
            </a:extLst>
          </p:cNvPr>
          <p:cNvCxnSpPr>
            <a:cxnSpLocks/>
          </p:cNvCxnSpPr>
          <p:nvPr/>
        </p:nvCxnSpPr>
        <p:spPr>
          <a:xfrm>
            <a:off x="9216428" y="3998582"/>
            <a:ext cx="1249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171CA0A-5E63-89B6-1325-01FA1B38642C}"/>
              </a:ext>
            </a:extLst>
          </p:cNvPr>
          <p:cNvSpPr txBox="1"/>
          <p:nvPr/>
        </p:nvSpPr>
        <p:spPr>
          <a:xfrm>
            <a:off x="9559260" y="3998582"/>
            <a:ext cx="522900" cy="230832"/>
          </a:xfrm>
          <a:prstGeom prst="rect">
            <a:avLst/>
          </a:prstGeom>
          <a:noFill/>
        </p:spPr>
        <p:txBody>
          <a:bodyPr wrap="none" rtlCol="0">
            <a:spAutoFit/>
          </a:bodyPr>
          <a:lstStyle/>
          <a:p>
            <a:r>
              <a:rPr lang="en-US" sz="900" dirty="0"/>
              <a:t>Cond 1</a:t>
            </a:r>
          </a:p>
        </p:txBody>
      </p:sp>
      <p:sp>
        <p:nvSpPr>
          <p:cNvPr id="36" name="TextBox 35">
            <a:extLst>
              <a:ext uri="{FF2B5EF4-FFF2-40B4-BE49-F238E27FC236}">
                <a16:creationId xmlns:a16="http://schemas.microsoft.com/office/drawing/2014/main" id="{6EEF131D-5860-9F81-6349-DA350B2A8186}"/>
              </a:ext>
            </a:extLst>
          </p:cNvPr>
          <p:cNvSpPr txBox="1"/>
          <p:nvPr/>
        </p:nvSpPr>
        <p:spPr>
          <a:xfrm>
            <a:off x="10317511" y="4007640"/>
            <a:ext cx="522900" cy="230832"/>
          </a:xfrm>
          <a:prstGeom prst="rect">
            <a:avLst/>
          </a:prstGeom>
          <a:noFill/>
        </p:spPr>
        <p:txBody>
          <a:bodyPr wrap="none" rtlCol="0">
            <a:spAutoFit/>
          </a:bodyPr>
          <a:lstStyle/>
          <a:p>
            <a:r>
              <a:rPr lang="en-US" sz="900" dirty="0"/>
              <a:t>Cond 3</a:t>
            </a:r>
          </a:p>
        </p:txBody>
      </p:sp>
      <p:sp>
        <p:nvSpPr>
          <p:cNvPr id="37" name="TextBox 36">
            <a:extLst>
              <a:ext uri="{FF2B5EF4-FFF2-40B4-BE49-F238E27FC236}">
                <a16:creationId xmlns:a16="http://schemas.microsoft.com/office/drawing/2014/main" id="{81721AF7-4ACB-49B0-C057-756747955083}"/>
              </a:ext>
            </a:extLst>
          </p:cNvPr>
          <p:cNvSpPr txBox="1"/>
          <p:nvPr/>
        </p:nvSpPr>
        <p:spPr>
          <a:xfrm>
            <a:off x="9933865" y="3998581"/>
            <a:ext cx="522900" cy="230832"/>
          </a:xfrm>
          <a:prstGeom prst="rect">
            <a:avLst/>
          </a:prstGeom>
          <a:noFill/>
        </p:spPr>
        <p:txBody>
          <a:bodyPr wrap="none" rtlCol="0">
            <a:spAutoFit/>
          </a:bodyPr>
          <a:lstStyle/>
          <a:p>
            <a:r>
              <a:rPr lang="en-US" sz="900" dirty="0"/>
              <a:t>Cond 2</a:t>
            </a:r>
          </a:p>
        </p:txBody>
      </p:sp>
      <p:cxnSp>
        <p:nvCxnSpPr>
          <p:cNvPr id="39" name="Straight Arrow Connector 38">
            <a:extLst>
              <a:ext uri="{FF2B5EF4-FFF2-40B4-BE49-F238E27FC236}">
                <a16:creationId xmlns:a16="http://schemas.microsoft.com/office/drawing/2014/main" id="{94E96528-B4EE-9A66-F972-1EE85393E825}"/>
              </a:ext>
            </a:extLst>
          </p:cNvPr>
          <p:cNvCxnSpPr>
            <a:cxnSpLocks/>
          </p:cNvCxnSpPr>
          <p:nvPr/>
        </p:nvCxnSpPr>
        <p:spPr>
          <a:xfrm flipV="1">
            <a:off x="9216428" y="1839852"/>
            <a:ext cx="0" cy="21677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2810354-B639-152B-2455-2F54137B7281}"/>
              </a:ext>
            </a:extLst>
          </p:cNvPr>
          <p:cNvCxnSpPr>
            <a:cxnSpLocks/>
          </p:cNvCxnSpPr>
          <p:nvPr/>
        </p:nvCxnSpPr>
        <p:spPr>
          <a:xfrm flipV="1">
            <a:off x="9225481" y="3687014"/>
            <a:ext cx="384772" cy="320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C8F0DEA-1473-5A6B-045F-830C7B15F286}"/>
              </a:ext>
            </a:extLst>
          </p:cNvPr>
          <p:cNvCxnSpPr>
            <a:cxnSpLocks/>
          </p:cNvCxnSpPr>
          <p:nvPr/>
        </p:nvCxnSpPr>
        <p:spPr>
          <a:xfrm flipV="1">
            <a:off x="9610253" y="2055137"/>
            <a:ext cx="9052" cy="1611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8DBFB81-E4D4-A10C-5AB8-95D352EE5A8D}"/>
              </a:ext>
            </a:extLst>
          </p:cNvPr>
          <p:cNvCxnSpPr>
            <a:cxnSpLocks/>
          </p:cNvCxnSpPr>
          <p:nvPr/>
        </p:nvCxnSpPr>
        <p:spPr>
          <a:xfrm flipH="1" flipV="1">
            <a:off x="9225481" y="1862382"/>
            <a:ext cx="384772" cy="192755"/>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A19831A-612D-A34A-82D0-8811A32BF9FC}"/>
              </a:ext>
            </a:extLst>
          </p:cNvPr>
          <p:cNvCxnSpPr>
            <a:cxnSpLocks/>
          </p:cNvCxnSpPr>
          <p:nvPr/>
        </p:nvCxnSpPr>
        <p:spPr>
          <a:xfrm>
            <a:off x="9619305" y="3666653"/>
            <a:ext cx="921532" cy="20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B5E11B2-F5A0-F40F-FEAF-4DE2D5B91BBE}"/>
              </a:ext>
            </a:extLst>
          </p:cNvPr>
          <p:cNvCxnSpPr>
            <a:cxnSpLocks/>
          </p:cNvCxnSpPr>
          <p:nvPr/>
        </p:nvCxnSpPr>
        <p:spPr>
          <a:xfrm flipV="1">
            <a:off x="10456765" y="3676833"/>
            <a:ext cx="78445" cy="3217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C2BF7DB-4CC3-A9C1-B3C1-953E1562DC18}"/>
              </a:ext>
            </a:extLst>
          </p:cNvPr>
          <p:cNvCxnSpPr>
            <a:cxnSpLocks/>
          </p:cNvCxnSpPr>
          <p:nvPr/>
        </p:nvCxnSpPr>
        <p:spPr>
          <a:xfrm flipV="1">
            <a:off x="10195315" y="3687012"/>
            <a:ext cx="174316" cy="311569"/>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799F135-7C10-AAD4-32E3-AC3E65871CB3}"/>
              </a:ext>
            </a:extLst>
          </p:cNvPr>
          <p:cNvCxnSpPr>
            <a:cxnSpLocks/>
          </p:cNvCxnSpPr>
          <p:nvPr/>
        </p:nvCxnSpPr>
        <p:spPr>
          <a:xfrm flipV="1">
            <a:off x="9951436" y="3676833"/>
            <a:ext cx="243879" cy="312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1D58E8E-1F5F-6EB5-E1AA-A10F60E8E9C4}"/>
              </a:ext>
            </a:extLst>
          </p:cNvPr>
          <p:cNvCxnSpPr>
            <a:cxnSpLocks/>
          </p:cNvCxnSpPr>
          <p:nvPr/>
        </p:nvCxnSpPr>
        <p:spPr>
          <a:xfrm flipV="1">
            <a:off x="10456765" y="1928118"/>
            <a:ext cx="18805" cy="2061404"/>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1F844CC-7E21-49DF-7F5F-C92FC30A5E2E}"/>
              </a:ext>
            </a:extLst>
          </p:cNvPr>
          <p:cNvCxnSpPr>
            <a:cxnSpLocks/>
          </p:cNvCxnSpPr>
          <p:nvPr/>
        </p:nvCxnSpPr>
        <p:spPr>
          <a:xfrm flipV="1">
            <a:off x="10540837" y="2055137"/>
            <a:ext cx="9052" cy="1631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E4F352BC-1741-BFC6-56B8-8AE0776991F6}"/>
              </a:ext>
            </a:extLst>
          </p:cNvPr>
          <p:cNvCxnSpPr>
            <a:cxnSpLocks/>
          </p:cNvCxnSpPr>
          <p:nvPr/>
        </p:nvCxnSpPr>
        <p:spPr>
          <a:xfrm flipH="1" flipV="1">
            <a:off x="10456765" y="1928118"/>
            <a:ext cx="105782" cy="127019"/>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C6A4513-1E7B-E122-6A6C-8D30C4E7B259}"/>
              </a:ext>
            </a:extLst>
          </p:cNvPr>
          <p:cNvCxnSpPr>
            <a:cxnSpLocks/>
          </p:cNvCxnSpPr>
          <p:nvPr/>
        </p:nvCxnSpPr>
        <p:spPr>
          <a:xfrm flipH="1" flipV="1">
            <a:off x="9225481" y="1897477"/>
            <a:ext cx="1240325" cy="61282"/>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90E1E89-D1DD-0FB2-2935-B89E394A4FDF}"/>
              </a:ext>
            </a:extLst>
          </p:cNvPr>
          <p:cNvCxnSpPr>
            <a:cxnSpLocks/>
          </p:cNvCxnSpPr>
          <p:nvPr/>
        </p:nvCxnSpPr>
        <p:spPr>
          <a:xfrm>
            <a:off x="9619305" y="2055137"/>
            <a:ext cx="926058" cy="20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9290154-A57A-89C6-435A-CEB0E67E2953}"/>
              </a:ext>
            </a:extLst>
          </p:cNvPr>
          <p:cNvCxnSpPr>
            <a:cxnSpLocks/>
          </p:cNvCxnSpPr>
          <p:nvPr/>
        </p:nvCxnSpPr>
        <p:spPr>
          <a:xfrm flipV="1">
            <a:off x="10195315" y="2085675"/>
            <a:ext cx="35101" cy="1580978"/>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4A75D985-FC05-7A5A-F197-50B507FF7043}"/>
              </a:ext>
            </a:extLst>
          </p:cNvPr>
          <p:cNvCxnSpPr>
            <a:cxnSpLocks/>
          </p:cNvCxnSpPr>
          <p:nvPr/>
        </p:nvCxnSpPr>
        <p:spPr>
          <a:xfrm flipV="1">
            <a:off x="9933865" y="1917938"/>
            <a:ext cx="36263" cy="2080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D9B4929-79FC-D9E5-D932-16BE45C18C11}"/>
              </a:ext>
            </a:extLst>
          </p:cNvPr>
          <p:cNvCxnSpPr>
            <a:cxnSpLocks/>
          </p:cNvCxnSpPr>
          <p:nvPr/>
        </p:nvCxnSpPr>
        <p:spPr>
          <a:xfrm flipH="1" flipV="1">
            <a:off x="9951436" y="1928116"/>
            <a:ext cx="278980" cy="147380"/>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9FEDB603-BF2C-A064-E659-4C3EB705F4FE}"/>
              </a:ext>
            </a:extLst>
          </p:cNvPr>
          <p:cNvCxnSpPr>
            <a:cxnSpLocks/>
          </p:cNvCxnSpPr>
          <p:nvPr/>
        </p:nvCxnSpPr>
        <p:spPr>
          <a:xfrm flipV="1">
            <a:off x="10195315" y="1928114"/>
            <a:ext cx="30173" cy="20614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98476AE-BFF9-DF7A-2471-AD2A18C099F2}"/>
              </a:ext>
            </a:extLst>
          </p:cNvPr>
          <p:cNvCxnSpPr>
            <a:cxnSpLocks/>
          </p:cNvCxnSpPr>
          <p:nvPr/>
        </p:nvCxnSpPr>
        <p:spPr>
          <a:xfrm flipV="1">
            <a:off x="10369631" y="2085675"/>
            <a:ext cx="9041" cy="16013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F184D78-1DDC-58E4-5EFA-34931ECA4EBE}"/>
              </a:ext>
            </a:extLst>
          </p:cNvPr>
          <p:cNvCxnSpPr>
            <a:cxnSpLocks/>
          </p:cNvCxnSpPr>
          <p:nvPr/>
        </p:nvCxnSpPr>
        <p:spPr>
          <a:xfrm flipH="1" flipV="1">
            <a:off x="10247987" y="1958759"/>
            <a:ext cx="121644" cy="11673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60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5" grpId="0"/>
      <p:bldP spid="36" grpId="0"/>
      <p:bldP spid="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498D1-A69B-880B-0608-A8D3E7FF9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94A5F-1EA4-421D-FA95-C65B6E5B56B0}"/>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71B0FF22-DEC2-6DAB-C2E6-A12E93098F80}"/>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EEE0DF23-4A90-3409-485E-59ABAE600934}"/>
              </a:ext>
            </a:extLst>
          </p:cNvPr>
          <p:cNvSpPr>
            <a:spLocks noGrp="1"/>
          </p:cNvSpPr>
          <p:nvPr>
            <p:ph type="sldNum" sz="quarter" idx="12"/>
          </p:nvPr>
        </p:nvSpPr>
        <p:spPr/>
        <p:txBody>
          <a:bodyPr/>
          <a:lstStyle/>
          <a:p>
            <a:fld id="{6D22F896-40B5-4ADD-8801-0D06FADFA095}" type="slidenum">
              <a:rPr lang="en-US" smtClean="0"/>
              <a:t>21</a:t>
            </a:fld>
            <a:endParaRPr lang="en-US" dirty="0"/>
          </a:p>
        </p:txBody>
      </p:sp>
      <p:pic>
        <p:nvPicPr>
          <p:cNvPr id="9" name="Picture 8">
            <a:extLst>
              <a:ext uri="{FF2B5EF4-FFF2-40B4-BE49-F238E27FC236}">
                <a16:creationId xmlns:a16="http://schemas.microsoft.com/office/drawing/2014/main" id="{0EC3C9DF-CB15-B02E-9D3F-0E0B729F96C5}"/>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3D9D4815-FBA8-A09D-047F-8E954A1FC8B9}"/>
              </a:ext>
            </a:extLst>
          </p:cNvPr>
          <p:cNvSpPr txBox="1"/>
          <p:nvPr/>
        </p:nvSpPr>
        <p:spPr>
          <a:xfrm>
            <a:off x="2914650" y="1162050"/>
            <a:ext cx="4819650" cy="1200329"/>
          </a:xfrm>
          <a:prstGeom prst="rect">
            <a:avLst/>
          </a:prstGeom>
          <a:noFill/>
        </p:spPr>
        <p:txBody>
          <a:bodyPr wrap="square" rtlCol="0">
            <a:spAutoFit/>
          </a:bodyPr>
          <a:lstStyle/>
          <a:p>
            <a:r>
              <a:rPr lang="en-US" dirty="0"/>
              <a:t>Article 120.13 &amp; 120.41 Dwelling Unit Calculations</a:t>
            </a:r>
          </a:p>
          <a:p>
            <a:endParaRPr lang="en-US" dirty="0"/>
          </a:p>
          <a:p>
            <a:r>
              <a:rPr lang="en-US" dirty="0"/>
              <a:t>Requirement revised</a:t>
            </a:r>
          </a:p>
        </p:txBody>
      </p:sp>
      <p:sp>
        <p:nvSpPr>
          <p:cNvPr id="12" name="TextBox 11">
            <a:extLst>
              <a:ext uri="{FF2B5EF4-FFF2-40B4-BE49-F238E27FC236}">
                <a16:creationId xmlns:a16="http://schemas.microsoft.com/office/drawing/2014/main" id="{CD93B6D7-931F-292F-9B7C-94603A93EC2F}"/>
              </a:ext>
            </a:extLst>
          </p:cNvPr>
          <p:cNvSpPr txBox="1"/>
          <p:nvPr/>
        </p:nvSpPr>
        <p:spPr>
          <a:xfrm>
            <a:off x="2874529" y="2591296"/>
            <a:ext cx="4899892" cy="2585323"/>
          </a:xfrm>
          <a:prstGeom prst="rect">
            <a:avLst/>
          </a:prstGeom>
          <a:noFill/>
        </p:spPr>
        <p:txBody>
          <a:bodyPr wrap="square" rtlCol="0">
            <a:spAutoFit/>
          </a:bodyPr>
          <a:lstStyle/>
          <a:p>
            <a:r>
              <a:rPr lang="en-US" dirty="0"/>
              <a:t>To understand 120.13 we need to understand 120.41 Dwelling Units: The lighting and general-purpose load calculations for dwelling units were reduced by 33%.</a:t>
            </a:r>
          </a:p>
          <a:p>
            <a:endParaRPr lang="en-US" dirty="0"/>
          </a:p>
          <a:p>
            <a:r>
              <a:rPr lang="en-US" dirty="0"/>
              <a:t>Dwelling units are calculated at </a:t>
            </a:r>
            <a:r>
              <a:rPr lang="en-US" u="sng" dirty="0">
                <a:solidFill>
                  <a:srgbClr val="FFFF00"/>
                </a:solidFill>
              </a:rPr>
              <a:t>2vA</a:t>
            </a:r>
            <a:r>
              <a:rPr lang="en-US" dirty="0"/>
              <a:t> per </a:t>
            </a:r>
            <a:r>
              <a:rPr lang="en-US" dirty="0" err="1"/>
              <a:t>sqft</a:t>
            </a:r>
            <a:r>
              <a:rPr lang="en-US" dirty="0"/>
              <a:t>, which includes the receptacles and lighting outlets in 120.41(1)-(3). Motors rated less than 1/8 hp are also included if connected to a lighting circuit.</a:t>
            </a:r>
          </a:p>
        </p:txBody>
      </p:sp>
      <p:sp>
        <p:nvSpPr>
          <p:cNvPr id="3" name="TextBox 2">
            <a:extLst>
              <a:ext uri="{FF2B5EF4-FFF2-40B4-BE49-F238E27FC236}">
                <a16:creationId xmlns:a16="http://schemas.microsoft.com/office/drawing/2014/main" id="{D53D41CC-9E22-98ED-F193-DFA7A32CD00A}"/>
              </a:ext>
            </a:extLst>
          </p:cNvPr>
          <p:cNvSpPr txBox="1"/>
          <p:nvPr/>
        </p:nvSpPr>
        <p:spPr>
          <a:xfrm>
            <a:off x="8449111" y="1409700"/>
            <a:ext cx="3120589" cy="646331"/>
          </a:xfrm>
          <a:prstGeom prst="rect">
            <a:avLst/>
          </a:prstGeom>
          <a:noFill/>
        </p:spPr>
        <p:txBody>
          <a:bodyPr wrap="square" rtlCol="0">
            <a:spAutoFit/>
          </a:bodyPr>
          <a:lstStyle/>
          <a:p>
            <a:r>
              <a:rPr lang="en-US" dirty="0"/>
              <a:t>What are examples motors connected to a lighting circuit?</a:t>
            </a:r>
          </a:p>
        </p:txBody>
      </p:sp>
      <p:pic>
        <p:nvPicPr>
          <p:cNvPr id="7" name="Picture 6">
            <a:extLst>
              <a:ext uri="{FF2B5EF4-FFF2-40B4-BE49-F238E27FC236}">
                <a16:creationId xmlns:a16="http://schemas.microsoft.com/office/drawing/2014/main" id="{C2DF6AD3-149D-3B43-E68C-5A6BF31FCFEB}"/>
              </a:ext>
            </a:extLst>
          </p:cNvPr>
          <p:cNvPicPr>
            <a:picLocks noChangeAspect="1"/>
          </p:cNvPicPr>
          <p:nvPr/>
        </p:nvPicPr>
        <p:blipFill>
          <a:blip r:embed="rId3"/>
          <a:stretch>
            <a:fillRect/>
          </a:stretch>
        </p:blipFill>
        <p:spPr>
          <a:xfrm>
            <a:off x="8374170" y="2121755"/>
            <a:ext cx="3045482" cy="17347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807F498D-3AC5-17E2-AF4D-A17884465F88}"/>
              </a:ext>
            </a:extLst>
          </p:cNvPr>
          <p:cNvPicPr>
            <a:picLocks noChangeAspect="1"/>
          </p:cNvPicPr>
          <p:nvPr/>
        </p:nvPicPr>
        <p:blipFill>
          <a:blip r:embed="rId4"/>
          <a:stretch>
            <a:fillRect/>
          </a:stretch>
        </p:blipFill>
        <p:spPr>
          <a:xfrm>
            <a:off x="8336505" y="2056030"/>
            <a:ext cx="3120589" cy="31205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D94BDC6F-D233-57BD-2D57-DE23238726FC}"/>
              </a:ext>
            </a:extLst>
          </p:cNvPr>
          <p:cNvPicPr>
            <a:picLocks noChangeAspect="1"/>
          </p:cNvPicPr>
          <p:nvPr/>
        </p:nvPicPr>
        <p:blipFill>
          <a:blip r:embed="rId5"/>
          <a:srcRect l="14987" r="10165"/>
          <a:stretch>
            <a:fillRect/>
          </a:stretch>
        </p:blipFill>
        <p:spPr>
          <a:xfrm>
            <a:off x="8299033" y="2056030"/>
            <a:ext cx="3195531" cy="32235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1459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circle(in)">
                                      <p:cBhvr>
                                        <p:cTn id="3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5DC50-E6DF-2C2A-1C22-681A225BC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BBB38-5F41-958A-8BF4-517FB06145F2}"/>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F9218007-9A02-E548-50DA-962009909032}"/>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EBDA348A-6D76-F78F-1904-74E807FE1F65}"/>
              </a:ext>
            </a:extLst>
          </p:cNvPr>
          <p:cNvSpPr>
            <a:spLocks noGrp="1"/>
          </p:cNvSpPr>
          <p:nvPr>
            <p:ph type="sldNum" sz="quarter" idx="12"/>
          </p:nvPr>
        </p:nvSpPr>
        <p:spPr/>
        <p:txBody>
          <a:bodyPr/>
          <a:lstStyle/>
          <a:p>
            <a:fld id="{6D22F896-40B5-4ADD-8801-0D06FADFA095}" type="slidenum">
              <a:rPr lang="en-US" smtClean="0"/>
              <a:t>22</a:t>
            </a:fld>
            <a:endParaRPr lang="en-US" dirty="0"/>
          </a:p>
        </p:txBody>
      </p:sp>
      <p:pic>
        <p:nvPicPr>
          <p:cNvPr id="9" name="Picture 8">
            <a:extLst>
              <a:ext uri="{FF2B5EF4-FFF2-40B4-BE49-F238E27FC236}">
                <a16:creationId xmlns:a16="http://schemas.microsoft.com/office/drawing/2014/main" id="{E01756BD-89CC-AAE8-3441-930C25D29082}"/>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3C56EAC2-64CE-625C-C3C0-541D74FFD954}"/>
              </a:ext>
            </a:extLst>
          </p:cNvPr>
          <p:cNvSpPr txBox="1"/>
          <p:nvPr/>
        </p:nvSpPr>
        <p:spPr>
          <a:xfrm>
            <a:off x="2914650" y="1162050"/>
            <a:ext cx="4819650" cy="646331"/>
          </a:xfrm>
          <a:prstGeom prst="rect">
            <a:avLst/>
          </a:prstGeom>
          <a:noFill/>
        </p:spPr>
        <p:txBody>
          <a:bodyPr wrap="square" rtlCol="0">
            <a:spAutoFit/>
          </a:bodyPr>
          <a:lstStyle/>
          <a:p>
            <a:r>
              <a:rPr lang="en-US" dirty="0"/>
              <a:t>Article 120.13 &amp; 120.41 Dwelling Unit Calculations</a:t>
            </a:r>
          </a:p>
        </p:txBody>
      </p:sp>
      <p:sp>
        <p:nvSpPr>
          <p:cNvPr id="12" name="TextBox 11">
            <a:extLst>
              <a:ext uri="{FF2B5EF4-FFF2-40B4-BE49-F238E27FC236}">
                <a16:creationId xmlns:a16="http://schemas.microsoft.com/office/drawing/2014/main" id="{DE5CA9BB-F6B2-4500-03D9-AFC757DBF8C3}"/>
              </a:ext>
            </a:extLst>
          </p:cNvPr>
          <p:cNvSpPr txBox="1"/>
          <p:nvPr/>
        </p:nvSpPr>
        <p:spPr>
          <a:xfrm>
            <a:off x="2874529" y="1935130"/>
            <a:ext cx="4899892" cy="2585323"/>
          </a:xfrm>
          <a:prstGeom prst="rect">
            <a:avLst/>
          </a:prstGeom>
          <a:noFill/>
        </p:spPr>
        <p:txBody>
          <a:bodyPr wrap="square" rtlCol="0">
            <a:spAutoFit/>
          </a:bodyPr>
          <a:lstStyle/>
          <a:p>
            <a:r>
              <a:rPr lang="en-US" dirty="0"/>
              <a:t>(1) Any 15A or 20A general-use receptacle outlets, including those in bathrooms [210.11(C)(3)] or garages [210.11(C)(4)].</a:t>
            </a:r>
          </a:p>
          <a:p>
            <a:endParaRPr lang="en-US" dirty="0"/>
          </a:p>
          <a:p>
            <a:r>
              <a:rPr lang="en-US" dirty="0"/>
              <a:t>(2) The outdoor, garage, accessory buildings, and basement receptacles discussed in 210.52(E) and (G).</a:t>
            </a:r>
          </a:p>
          <a:p>
            <a:endParaRPr lang="en-US" dirty="0"/>
          </a:p>
          <a:p>
            <a:r>
              <a:rPr lang="en-US" dirty="0"/>
              <a:t>(3) The lighting outlets included in 210.70.</a:t>
            </a:r>
          </a:p>
        </p:txBody>
      </p:sp>
    </p:spTree>
    <p:extLst>
      <p:ext uri="{BB962C8B-B14F-4D97-AF65-F5344CB8AC3E}">
        <p14:creationId xmlns:p14="http://schemas.microsoft.com/office/powerpoint/2010/main" val="97368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DD37E-C622-5147-3077-CC7053F7F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9CC1A-86E8-4FDA-5586-104471EE52C0}"/>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1396232F-AA57-7274-F02D-96604493507A}"/>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06ADE4FA-E7DE-A93C-B1A2-8A2A8838E265}"/>
              </a:ext>
            </a:extLst>
          </p:cNvPr>
          <p:cNvSpPr>
            <a:spLocks noGrp="1"/>
          </p:cNvSpPr>
          <p:nvPr>
            <p:ph type="sldNum" sz="quarter" idx="12"/>
          </p:nvPr>
        </p:nvSpPr>
        <p:spPr/>
        <p:txBody>
          <a:bodyPr/>
          <a:lstStyle/>
          <a:p>
            <a:fld id="{6D22F896-40B5-4ADD-8801-0D06FADFA095}" type="slidenum">
              <a:rPr lang="en-US" smtClean="0"/>
              <a:t>23</a:t>
            </a:fld>
            <a:endParaRPr lang="en-US" dirty="0"/>
          </a:p>
        </p:txBody>
      </p:sp>
      <p:pic>
        <p:nvPicPr>
          <p:cNvPr id="9" name="Picture 8">
            <a:extLst>
              <a:ext uri="{FF2B5EF4-FFF2-40B4-BE49-F238E27FC236}">
                <a16:creationId xmlns:a16="http://schemas.microsoft.com/office/drawing/2014/main" id="{687FA396-6D3B-63A5-7DC9-3F916E18AED3}"/>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22EF9136-423D-4EE6-BDFA-B0D139E7E3C4}"/>
              </a:ext>
            </a:extLst>
          </p:cNvPr>
          <p:cNvSpPr txBox="1"/>
          <p:nvPr/>
        </p:nvSpPr>
        <p:spPr>
          <a:xfrm>
            <a:off x="2914650" y="1162050"/>
            <a:ext cx="4819650" cy="1477328"/>
          </a:xfrm>
          <a:prstGeom prst="rect">
            <a:avLst/>
          </a:prstGeom>
          <a:noFill/>
        </p:spPr>
        <p:txBody>
          <a:bodyPr wrap="square" rtlCol="0">
            <a:spAutoFit/>
          </a:bodyPr>
          <a:lstStyle/>
          <a:p>
            <a:r>
              <a:rPr lang="en-US" dirty="0"/>
              <a:t>Article 120.13 Number of Branch Circuits for Dwelling Unit</a:t>
            </a:r>
          </a:p>
          <a:p>
            <a:endParaRPr lang="en-US" dirty="0"/>
          </a:p>
          <a:p>
            <a:r>
              <a:rPr lang="en-US" dirty="0"/>
              <a:t>A different calculation for minimum number of dwelling unit branch circuits was added.</a:t>
            </a:r>
          </a:p>
        </p:txBody>
      </p:sp>
      <p:sp>
        <p:nvSpPr>
          <p:cNvPr id="12" name="TextBox 11">
            <a:extLst>
              <a:ext uri="{FF2B5EF4-FFF2-40B4-BE49-F238E27FC236}">
                <a16:creationId xmlns:a16="http://schemas.microsoft.com/office/drawing/2014/main" id="{DFDE789E-9EE7-04F5-F545-EEE4A8E1C74B}"/>
              </a:ext>
            </a:extLst>
          </p:cNvPr>
          <p:cNvSpPr txBox="1"/>
          <p:nvPr/>
        </p:nvSpPr>
        <p:spPr>
          <a:xfrm>
            <a:off x="2872072" y="2563862"/>
            <a:ext cx="4899892" cy="1477328"/>
          </a:xfrm>
          <a:prstGeom prst="rect">
            <a:avLst/>
          </a:prstGeom>
          <a:noFill/>
        </p:spPr>
        <p:txBody>
          <a:bodyPr wrap="square" rtlCol="0">
            <a:spAutoFit/>
          </a:bodyPr>
          <a:lstStyle/>
          <a:p>
            <a:endParaRPr lang="en-US" dirty="0"/>
          </a:p>
          <a:p>
            <a:endParaRPr lang="en-US" dirty="0"/>
          </a:p>
          <a:p>
            <a:r>
              <a:rPr lang="en-US" u="sng" dirty="0">
                <a:solidFill>
                  <a:srgbClr val="FFFF00"/>
                </a:solidFill>
              </a:rPr>
              <a:t>Dwelling units must be calculated at 3vA per </a:t>
            </a:r>
            <a:r>
              <a:rPr lang="en-US" u="sng" dirty="0" err="1">
                <a:solidFill>
                  <a:srgbClr val="FFFF00"/>
                </a:solidFill>
              </a:rPr>
              <a:t>sqft</a:t>
            </a:r>
            <a:r>
              <a:rPr lang="en-US" u="sng" dirty="0">
                <a:solidFill>
                  <a:srgbClr val="FFFF00"/>
                </a:solidFill>
              </a:rPr>
              <a:t> when determining the minimum number of branch circuits.</a:t>
            </a:r>
          </a:p>
        </p:txBody>
      </p:sp>
      <p:pic>
        <p:nvPicPr>
          <p:cNvPr id="8" name="Picture 7">
            <a:extLst>
              <a:ext uri="{FF2B5EF4-FFF2-40B4-BE49-F238E27FC236}">
                <a16:creationId xmlns:a16="http://schemas.microsoft.com/office/drawing/2014/main" id="{2C8ECB82-08C6-A201-49A8-DB08C8AB157F}"/>
              </a:ext>
            </a:extLst>
          </p:cNvPr>
          <p:cNvPicPr>
            <a:picLocks noChangeAspect="1"/>
          </p:cNvPicPr>
          <p:nvPr/>
        </p:nvPicPr>
        <p:blipFill>
          <a:blip r:embed="rId3"/>
          <a:srcRect t="20888" b="19772"/>
          <a:stretch>
            <a:fillRect/>
          </a:stretch>
        </p:blipFill>
        <p:spPr>
          <a:xfrm>
            <a:off x="8079565" y="719498"/>
            <a:ext cx="3334215" cy="3889217"/>
          </a:xfrm>
          <a:prstGeom prst="rect">
            <a:avLst/>
          </a:prstGeom>
          <a:ln>
            <a:noFill/>
          </a:ln>
          <a:effectLst>
            <a:softEdge rad="112500"/>
          </a:effectLst>
        </p:spPr>
      </p:pic>
      <p:sp>
        <p:nvSpPr>
          <p:cNvPr id="13" name="TextBox 12">
            <a:extLst>
              <a:ext uri="{FF2B5EF4-FFF2-40B4-BE49-F238E27FC236}">
                <a16:creationId xmlns:a16="http://schemas.microsoft.com/office/drawing/2014/main" id="{BC6B092D-0016-97D1-57A5-7458CD88E98B}"/>
              </a:ext>
            </a:extLst>
          </p:cNvPr>
          <p:cNvSpPr txBox="1"/>
          <p:nvPr/>
        </p:nvSpPr>
        <p:spPr>
          <a:xfrm>
            <a:off x="8349522" y="1648444"/>
            <a:ext cx="2942377" cy="2031325"/>
          </a:xfrm>
          <a:prstGeom prst="rect">
            <a:avLst/>
          </a:prstGeom>
          <a:noFill/>
        </p:spPr>
        <p:txBody>
          <a:bodyPr wrap="square" rtlCol="0">
            <a:spAutoFit/>
          </a:bodyPr>
          <a:lstStyle/>
          <a:p>
            <a:pPr algn="ctr"/>
            <a:r>
              <a:rPr lang="en-US" dirty="0"/>
              <a:t>1,763 </a:t>
            </a:r>
            <a:r>
              <a:rPr lang="en-US" dirty="0" err="1"/>
              <a:t>sqft</a:t>
            </a:r>
            <a:r>
              <a:rPr lang="en-US" dirty="0"/>
              <a:t> house</a:t>
            </a:r>
          </a:p>
          <a:p>
            <a:pPr algn="ctr"/>
            <a:r>
              <a:rPr lang="en-US" dirty="0"/>
              <a:t>1,763 x 3vA = 5,289 </a:t>
            </a:r>
            <a:r>
              <a:rPr lang="en-US" dirty="0" err="1"/>
              <a:t>vA</a:t>
            </a:r>
            <a:endParaRPr lang="en-US" dirty="0"/>
          </a:p>
          <a:p>
            <a:pPr algn="ctr"/>
            <a:r>
              <a:rPr lang="en-US" dirty="0"/>
              <a:t>5,289vA/120v = 44.075A</a:t>
            </a:r>
          </a:p>
          <a:p>
            <a:pPr algn="ctr"/>
            <a:endParaRPr lang="en-US" dirty="0"/>
          </a:p>
          <a:p>
            <a:pPr algn="ctr"/>
            <a:r>
              <a:rPr lang="en-US" dirty="0"/>
              <a:t>3-15A or 2-20A and 1-10A required for lights and receptacles but…</a:t>
            </a:r>
          </a:p>
        </p:txBody>
      </p:sp>
    </p:spTree>
    <p:extLst>
      <p:ext uri="{BB962C8B-B14F-4D97-AF65-F5344CB8AC3E}">
        <p14:creationId xmlns:p14="http://schemas.microsoft.com/office/powerpoint/2010/main" val="86950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38796-6140-412A-B03C-4AEC0D5D2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44139D-7BAA-0382-B1D6-56E9647D7A13}"/>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2B6C0988-2C30-4217-43CE-F0527AB512B1}"/>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DB9BDE68-0F07-5759-48F2-7D0F960BB552}"/>
              </a:ext>
            </a:extLst>
          </p:cNvPr>
          <p:cNvSpPr>
            <a:spLocks noGrp="1"/>
          </p:cNvSpPr>
          <p:nvPr>
            <p:ph type="sldNum" sz="quarter" idx="12"/>
          </p:nvPr>
        </p:nvSpPr>
        <p:spPr/>
        <p:txBody>
          <a:bodyPr/>
          <a:lstStyle/>
          <a:p>
            <a:fld id="{6D22F896-40B5-4ADD-8801-0D06FADFA095}" type="slidenum">
              <a:rPr lang="en-US" smtClean="0"/>
              <a:t>24</a:t>
            </a:fld>
            <a:endParaRPr lang="en-US" dirty="0"/>
          </a:p>
        </p:txBody>
      </p:sp>
      <p:pic>
        <p:nvPicPr>
          <p:cNvPr id="9" name="Picture 8">
            <a:extLst>
              <a:ext uri="{FF2B5EF4-FFF2-40B4-BE49-F238E27FC236}">
                <a16:creationId xmlns:a16="http://schemas.microsoft.com/office/drawing/2014/main" id="{8893EDA6-25C7-A2E2-51F0-5CFDA6532C7E}"/>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D24CFFAA-910E-63F6-34B0-B63D04D8BF5E}"/>
              </a:ext>
            </a:extLst>
          </p:cNvPr>
          <p:cNvSpPr txBox="1"/>
          <p:nvPr/>
        </p:nvSpPr>
        <p:spPr>
          <a:xfrm>
            <a:off x="2914650" y="1162050"/>
            <a:ext cx="4819650" cy="1477328"/>
          </a:xfrm>
          <a:prstGeom prst="rect">
            <a:avLst/>
          </a:prstGeom>
          <a:noFill/>
        </p:spPr>
        <p:txBody>
          <a:bodyPr wrap="square" rtlCol="0">
            <a:spAutoFit/>
          </a:bodyPr>
          <a:lstStyle/>
          <a:p>
            <a:r>
              <a:rPr lang="en-US" dirty="0"/>
              <a:t>Article 120.57 Electric Vehicle Supply Equipment (EVSE)</a:t>
            </a:r>
          </a:p>
          <a:p>
            <a:endParaRPr lang="en-US" dirty="0"/>
          </a:p>
          <a:p>
            <a:r>
              <a:rPr lang="en-US" dirty="0"/>
              <a:t>Requirement Revised</a:t>
            </a:r>
          </a:p>
          <a:p>
            <a:endParaRPr lang="en-US" dirty="0"/>
          </a:p>
        </p:txBody>
      </p:sp>
      <p:sp>
        <p:nvSpPr>
          <p:cNvPr id="12" name="TextBox 11">
            <a:extLst>
              <a:ext uri="{FF2B5EF4-FFF2-40B4-BE49-F238E27FC236}">
                <a16:creationId xmlns:a16="http://schemas.microsoft.com/office/drawing/2014/main" id="{1BFD63BC-44D5-915C-7452-F42750FA1831}"/>
              </a:ext>
            </a:extLst>
          </p:cNvPr>
          <p:cNvSpPr txBox="1"/>
          <p:nvPr/>
        </p:nvSpPr>
        <p:spPr>
          <a:xfrm>
            <a:off x="2914650" y="2639378"/>
            <a:ext cx="4899892" cy="923330"/>
          </a:xfrm>
          <a:prstGeom prst="rect">
            <a:avLst/>
          </a:prstGeom>
          <a:noFill/>
        </p:spPr>
        <p:txBody>
          <a:bodyPr wrap="square" rtlCol="0">
            <a:spAutoFit/>
          </a:bodyPr>
          <a:lstStyle/>
          <a:p>
            <a:r>
              <a:rPr lang="en-US" dirty="0"/>
              <a:t>For EVSE, the nameplate is </a:t>
            </a:r>
            <a:r>
              <a:rPr lang="en-US" u="sng" dirty="0">
                <a:solidFill>
                  <a:srgbClr val="FFFF00"/>
                </a:solidFill>
              </a:rPr>
              <a:t>used if available</a:t>
            </a:r>
            <a:r>
              <a:rPr lang="en-US" dirty="0"/>
              <a:t>. If it is </a:t>
            </a:r>
            <a:r>
              <a:rPr lang="en-US" u="sng" dirty="0">
                <a:solidFill>
                  <a:srgbClr val="FFFF00"/>
                </a:solidFill>
              </a:rPr>
              <a:t>not available</a:t>
            </a:r>
            <a:r>
              <a:rPr lang="en-US" dirty="0"/>
              <a:t>, an assumed load of 7,200vA is to be used.</a:t>
            </a:r>
          </a:p>
        </p:txBody>
      </p:sp>
      <p:pic>
        <p:nvPicPr>
          <p:cNvPr id="8" name="Picture 7">
            <a:extLst>
              <a:ext uri="{FF2B5EF4-FFF2-40B4-BE49-F238E27FC236}">
                <a16:creationId xmlns:a16="http://schemas.microsoft.com/office/drawing/2014/main" id="{C3E35593-1474-7140-4259-5E3619AE665B}"/>
              </a:ext>
            </a:extLst>
          </p:cNvPr>
          <p:cNvPicPr>
            <a:picLocks noChangeAspect="1"/>
          </p:cNvPicPr>
          <p:nvPr/>
        </p:nvPicPr>
        <p:blipFill>
          <a:blip r:embed="rId3"/>
          <a:stretch>
            <a:fillRect/>
          </a:stretch>
        </p:blipFill>
        <p:spPr>
          <a:xfrm>
            <a:off x="7858723" y="1229681"/>
            <a:ext cx="4076376" cy="3353746"/>
          </a:xfrm>
          <a:prstGeom prst="rect">
            <a:avLst/>
          </a:prstGeom>
        </p:spPr>
      </p:pic>
      <p:sp>
        <p:nvSpPr>
          <p:cNvPr id="13" name="Oval 12">
            <a:extLst>
              <a:ext uri="{FF2B5EF4-FFF2-40B4-BE49-F238E27FC236}">
                <a16:creationId xmlns:a16="http://schemas.microsoft.com/office/drawing/2014/main" id="{92651079-5259-2C07-26A7-82D26B2E96AE}"/>
              </a:ext>
            </a:extLst>
          </p:cNvPr>
          <p:cNvSpPr/>
          <p:nvPr/>
        </p:nvSpPr>
        <p:spPr>
          <a:xfrm>
            <a:off x="9896911" y="1900714"/>
            <a:ext cx="1691525" cy="290225"/>
          </a:xfrm>
          <a:prstGeom prst="ellipse">
            <a:avLst/>
          </a:prstGeom>
          <a:solidFill>
            <a:schemeClr val="accent1">
              <a:alpha val="2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ACE9DEE-E20F-9DFD-6034-FA20AA09ABC9}"/>
              </a:ext>
            </a:extLst>
          </p:cNvPr>
          <p:cNvSpPr txBox="1"/>
          <p:nvPr/>
        </p:nvSpPr>
        <p:spPr>
          <a:xfrm>
            <a:off x="8834437" y="2187685"/>
            <a:ext cx="2464289" cy="1754326"/>
          </a:xfrm>
          <a:prstGeom prst="rect">
            <a:avLst/>
          </a:prstGeom>
          <a:solidFill>
            <a:schemeClr val="tx1"/>
          </a:solidFill>
          <a:effectLst>
            <a:softEdge rad="254000"/>
          </a:effectLst>
        </p:spPr>
        <p:txBody>
          <a:bodyPr wrap="square" rtlCol="0">
            <a:spAutoFit/>
          </a:bodyPr>
          <a:lstStyle/>
          <a:p>
            <a:pPr algn="ctr"/>
            <a:endParaRPr lang="en-US" dirty="0">
              <a:solidFill>
                <a:schemeClr val="bg1"/>
              </a:solidFill>
            </a:endParaRPr>
          </a:p>
          <a:p>
            <a:pPr algn="ctr"/>
            <a:r>
              <a:rPr lang="en-US" dirty="0">
                <a:solidFill>
                  <a:schemeClr val="bg1"/>
                </a:solidFill>
              </a:rPr>
              <a:t>32A x 208v = 6,656vA</a:t>
            </a:r>
          </a:p>
          <a:p>
            <a:pPr algn="ctr"/>
            <a:r>
              <a:rPr lang="en-US" dirty="0">
                <a:solidFill>
                  <a:schemeClr val="bg1"/>
                </a:solidFill>
              </a:rPr>
              <a:t>32A x 240v = 7,680vA</a:t>
            </a:r>
          </a:p>
          <a:p>
            <a:endParaRPr lang="en-US" dirty="0">
              <a:solidFill>
                <a:schemeClr val="bg1"/>
              </a:solidFill>
            </a:endParaRPr>
          </a:p>
          <a:p>
            <a:pPr algn="ctr"/>
            <a:r>
              <a:rPr lang="en-US" dirty="0">
                <a:solidFill>
                  <a:schemeClr val="bg1"/>
                </a:solidFill>
              </a:rPr>
              <a:t>2023 required 7,200 </a:t>
            </a:r>
            <a:r>
              <a:rPr lang="en-US" dirty="0" err="1">
                <a:solidFill>
                  <a:schemeClr val="bg1"/>
                </a:solidFill>
              </a:rPr>
              <a:t>vA</a:t>
            </a:r>
            <a:endParaRPr lang="en-US" dirty="0">
              <a:solidFill>
                <a:schemeClr val="bg1"/>
              </a:solidFill>
            </a:endParaRPr>
          </a:p>
          <a:p>
            <a:pPr algn="ctr"/>
            <a:endParaRPr lang="en-US" dirty="0">
              <a:solidFill>
                <a:schemeClr val="bg1"/>
              </a:solidFill>
            </a:endParaRPr>
          </a:p>
        </p:txBody>
      </p:sp>
      <p:sp>
        <p:nvSpPr>
          <p:cNvPr id="15" name="TextBox 14">
            <a:extLst>
              <a:ext uri="{FF2B5EF4-FFF2-40B4-BE49-F238E27FC236}">
                <a16:creationId xmlns:a16="http://schemas.microsoft.com/office/drawing/2014/main" id="{3656E3BB-6C84-6B78-81DC-2941EC0CCE30}"/>
              </a:ext>
            </a:extLst>
          </p:cNvPr>
          <p:cNvSpPr txBox="1"/>
          <p:nvPr/>
        </p:nvSpPr>
        <p:spPr>
          <a:xfrm>
            <a:off x="2896620" y="3621324"/>
            <a:ext cx="4899892" cy="646331"/>
          </a:xfrm>
          <a:prstGeom prst="rect">
            <a:avLst/>
          </a:prstGeom>
          <a:noFill/>
        </p:spPr>
        <p:txBody>
          <a:bodyPr wrap="square" rtlCol="0">
            <a:spAutoFit/>
          </a:bodyPr>
          <a:lstStyle/>
          <a:p>
            <a:r>
              <a:rPr lang="en-US" dirty="0"/>
              <a:t>Use Art 625 in conjunction with 120.57 to determine reduced load calculation</a:t>
            </a:r>
          </a:p>
        </p:txBody>
      </p:sp>
    </p:spTree>
    <p:extLst>
      <p:ext uri="{BB962C8B-B14F-4D97-AF65-F5344CB8AC3E}">
        <p14:creationId xmlns:p14="http://schemas.microsoft.com/office/powerpoint/2010/main" val="148344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animBg="1"/>
      <p:bldP spid="14" grpId="0" animBg="1"/>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42E9B-F46C-E552-BE5A-B60C76D9B7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54DB3-858D-3B10-FB26-D1B6B843503C}"/>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49F80D42-FDEA-93DD-A39B-57AAA0E6C257}"/>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96183E96-C965-06C5-7CC1-6258119BFD6E}"/>
              </a:ext>
            </a:extLst>
          </p:cNvPr>
          <p:cNvSpPr>
            <a:spLocks noGrp="1"/>
          </p:cNvSpPr>
          <p:nvPr>
            <p:ph type="sldNum" sz="quarter" idx="12"/>
          </p:nvPr>
        </p:nvSpPr>
        <p:spPr/>
        <p:txBody>
          <a:bodyPr/>
          <a:lstStyle/>
          <a:p>
            <a:fld id="{6D22F896-40B5-4ADD-8801-0D06FADFA095}" type="slidenum">
              <a:rPr lang="en-US" smtClean="0"/>
              <a:t>25</a:t>
            </a:fld>
            <a:endParaRPr lang="en-US" dirty="0"/>
          </a:p>
        </p:txBody>
      </p:sp>
      <p:pic>
        <p:nvPicPr>
          <p:cNvPr id="9" name="Picture 8">
            <a:extLst>
              <a:ext uri="{FF2B5EF4-FFF2-40B4-BE49-F238E27FC236}">
                <a16:creationId xmlns:a16="http://schemas.microsoft.com/office/drawing/2014/main" id="{EFC89E5D-D8FE-D247-4566-088A698BEBCB}"/>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98E20493-9D85-D63D-C34C-3D88A230F5AA}"/>
              </a:ext>
            </a:extLst>
          </p:cNvPr>
          <p:cNvSpPr txBox="1"/>
          <p:nvPr/>
        </p:nvSpPr>
        <p:spPr>
          <a:xfrm>
            <a:off x="2914650" y="1162050"/>
            <a:ext cx="4819650" cy="1477328"/>
          </a:xfrm>
          <a:prstGeom prst="rect">
            <a:avLst/>
          </a:prstGeom>
          <a:noFill/>
        </p:spPr>
        <p:txBody>
          <a:bodyPr wrap="square" rtlCol="0">
            <a:spAutoFit/>
          </a:bodyPr>
          <a:lstStyle/>
          <a:p>
            <a:r>
              <a:rPr lang="en-US" dirty="0"/>
              <a:t>Article 210.8 Ground-Fault Circuit-Interrupter Protection for Personnel</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0C4E0D9F-A32C-59CA-A895-19E0FFF3ED4F}"/>
              </a:ext>
            </a:extLst>
          </p:cNvPr>
          <p:cNvSpPr txBox="1"/>
          <p:nvPr/>
        </p:nvSpPr>
        <p:spPr>
          <a:xfrm>
            <a:off x="2874529" y="3064462"/>
            <a:ext cx="4899892" cy="1200329"/>
          </a:xfrm>
          <a:prstGeom prst="rect">
            <a:avLst/>
          </a:prstGeom>
          <a:noFill/>
        </p:spPr>
        <p:txBody>
          <a:bodyPr wrap="square" rtlCol="0">
            <a:spAutoFit/>
          </a:bodyPr>
          <a:lstStyle/>
          <a:p>
            <a:r>
              <a:rPr lang="en-US" dirty="0"/>
              <a:t>2023 NEC, Art 210.8 Listed GFCI protection must be provided as required in 210.8(A) through (F). The GFCI device must be in a readily accessible location.</a:t>
            </a:r>
          </a:p>
        </p:txBody>
      </p:sp>
      <p:sp>
        <p:nvSpPr>
          <p:cNvPr id="3" name="TextBox 2">
            <a:extLst>
              <a:ext uri="{FF2B5EF4-FFF2-40B4-BE49-F238E27FC236}">
                <a16:creationId xmlns:a16="http://schemas.microsoft.com/office/drawing/2014/main" id="{F0EBB5C0-585C-6DE8-5173-3E24CB335AA3}"/>
              </a:ext>
            </a:extLst>
          </p:cNvPr>
          <p:cNvSpPr txBox="1"/>
          <p:nvPr/>
        </p:nvSpPr>
        <p:spPr>
          <a:xfrm>
            <a:off x="8449111" y="1409700"/>
            <a:ext cx="3120589" cy="646331"/>
          </a:xfrm>
          <a:prstGeom prst="rect">
            <a:avLst/>
          </a:prstGeom>
          <a:noFill/>
        </p:spPr>
        <p:txBody>
          <a:bodyPr wrap="square" rtlCol="0">
            <a:spAutoFit/>
          </a:bodyPr>
          <a:lstStyle/>
          <a:p>
            <a:r>
              <a:rPr lang="en-US" dirty="0"/>
              <a:t>Is the receptacle in the ceiling READILY accessible?</a:t>
            </a:r>
          </a:p>
        </p:txBody>
      </p:sp>
      <p:pic>
        <p:nvPicPr>
          <p:cNvPr id="6" name="Picture 5">
            <a:extLst>
              <a:ext uri="{FF2B5EF4-FFF2-40B4-BE49-F238E27FC236}">
                <a16:creationId xmlns:a16="http://schemas.microsoft.com/office/drawing/2014/main" id="{8512CD5C-1BA6-BDA9-30FB-2A73A751C8A0}"/>
              </a:ext>
            </a:extLst>
          </p:cNvPr>
          <p:cNvPicPr>
            <a:picLocks noChangeAspect="1"/>
          </p:cNvPicPr>
          <p:nvPr/>
        </p:nvPicPr>
        <p:blipFill>
          <a:blip r:embed="rId3"/>
          <a:srcRect l="14987" r="10165"/>
          <a:stretch>
            <a:fillRect/>
          </a:stretch>
        </p:blipFill>
        <p:spPr>
          <a:xfrm>
            <a:off x="8299033" y="2056030"/>
            <a:ext cx="3195531" cy="32235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loud 6">
            <a:extLst>
              <a:ext uri="{FF2B5EF4-FFF2-40B4-BE49-F238E27FC236}">
                <a16:creationId xmlns:a16="http://schemas.microsoft.com/office/drawing/2014/main" id="{A9F3F001-CF83-DBF6-BABA-923DF50578B1}"/>
              </a:ext>
            </a:extLst>
          </p:cNvPr>
          <p:cNvSpPr/>
          <p:nvPr/>
        </p:nvSpPr>
        <p:spPr>
          <a:xfrm>
            <a:off x="8827129" y="2056031"/>
            <a:ext cx="579421" cy="365123"/>
          </a:xfrm>
          <a:prstGeom prst="cloud">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B21B8AA-C638-C82C-BD9F-D8BE81BE4BA6}"/>
              </a:ext>
            </a:extLst>
          </p:cNvPr>
          <p:cNvSpPr txBox="1"/>
          <p:nvPr/>
        </p:nvSpPr>
        <p:spPr>
          <a:xfrm>
            <a:off x="8827129" y="2899046"/>
            <a:ext cx="2027976" cy="1200329"/>
          </a:xfrm>
          <a:prstGeom prst="rect">
            <a:avLst/>
          </a:prstGeom>
          <a:solidFill>
            <a:srgbClr val="FFFFFF">
              <a:shade val="85000"/>
              <a:alpha val="75000"/>
            </a:srgbClr>
          </a:solidFill>
          <a:effectLst>
            <a:softEdge rad="215900"/>
          </a:effectLst>
        </p:spPr>
        <p:txBody>
          <a:bodyPr wrap="square" rtlCol="0">
            <a:spAutoFit/>
          </a:bodyPr>
          <a:lstStyle/>
          <a:p>
            <a:pPr algn="ctr"/>
            <a:r>
              <a:rPr lang="en-US" dirty="0">
                <a:solidFill>
                  <a:schemeClr val="bg1"/>
                </a:solidFill>
              </a:rPr>
              <a:t>Readily accessible shall not resort to the use of portable ladders…</a:t>
            </a:r>
          </a:p>
        </p:txBody>
      </p:sp>
      <p:sp>
        <p:nvSpPr>
          <p:cNvPr id="11" name="TextBox 10">
            <a:extLst>
              <a:ext uri="{FF2B5EF4-FFF2-40B4-BE49-F238E27FC236}">
                <a16:creationId xmlns:a16="http://schemas.microsoft.com/office/drawing/2014/main" id="{2D3C136C-D014-2623-A0DB-1873DA1F3C78}"/>
              </a:ext>
            </a:extLst>
          </p:cNvPr>
          <p:cNvSpPr txBox="1"/>
          <p:nvPr/>
        </p:nvSpPr>
        <p:spPr>
          <a:xfrm>
            <a:off x="2834408" y="4380382"/>
            <a:ext cx="4899892" cy="646331"/>
          </a:xfrm>
          <a:prstGeom prst="rect">
            <a:avLst/>
          </a:prstGeom>
          <a:noFill/>
        </p:spPr>
        <p:txBody>
          <a:bodyPr wrap="square" rtlCol="0">
            <a:spAutoFit/>
          </a:bodyPr>
          <a:lstStyle/>
          <a:p>
            <a:r>
              <a:rPr lang="en-US" u="sng" dirty="0">
                <a:solidFill>
                  <a:srgbClr val="FFFF00"/>
                </a:solidFill>
              </a:rPr>
              <a:t>Ex: </a:t>
            </a:r>
            <a:r>
              <a:rPr lang="en-US" dirty="0"/>
              <a:t>A GFCI device on a rooftop only needs to be readily accessible from the rooftop.</a:t>
            </a:r>
          </a:p>
        </p:txBody>
      </p:sp>
      <p:pic>
        <p:nvPicPr>
          <p:cNvPr id="15" name="Picture 14">
            <a:extLst>
              <a:ext uri="{FF2B5EF4-FFF2-40B4-BE49-F238E27FC236}">
                <a16:creationId xmlns:a16="http://schemas.microsoft.com/office/drawing/2014/main" id="{6B0A0CF9-9F66-177D-1D4A-7682A18B7335}"/>
              </a:ext>
            </a:extLst>
          </p:cNvPr>
          <p:cNvPicPr>
            <a:picLocks noChangeAspect="1"/>
          </p:cNvPicPr>
          <p:nvPr/>
        </p:nvPicPr>
        <p:blipFill>
          <a:blip r:embed="rId4"/>
          <a:srcRect l="11923" t="18595" r="24104" b="16396"/>
          <a:stretch>
            <a:fillRect/>
          </a:stretch>
        </p:blipFill>
        <p:spPr>
          <a:xfrm>
            <a:off x="8299034" y="2056028"/>
            <a:ext cx="3200466" cy="32235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0E38B7DE-ECCD-E3B6-B7CF-D2D5F08D0A58}"/>
              </a:ext>
            </a:extLst>
          </p:cNvPr>
          <p:cNvSpPr txBox="1"/>
          <p:nvPr/>
        </p:nvSpPr>
        <p:spPr>
          <a:xfrm>
            <a:off x="9406550" y="3503218"/>
            <a:ext cx="1285416" cy="1200329"/>
          </a:xfrm>
          <a:prstGeom prst="rect">
            <a:avLst/>
          </a:prstGeom>
          <a:solidFill>
            <a:srgbClr val="FFFFFF">
              <a:shade val="85000"/>
              <a:alpha val="75000"/>
            </a:srgbClr>
          </a:solidFill>
          <a:effectLst>
            <a:softEdge rad="165100"/>
          </a:effectLst>
        </p:spPr>
        <p:txBody>
          <a:bodyPr wrap="none" rtlCol="0">
            <a:spAutoFit/>
          </a:bodyPr>
          <a:lstStyle/>
          <a:p>
            <a:endParaRPr lang="en-US" dirty="0">
              <a:solidFill>
                <a:schemeClr val="bg1"/>
              </a:solidFill>
            </a:endParaRPr>
          </a:p>
          <a:p>
            <a:r>
              <a:rPr lang="en-US" dirty="0">
                <a:solidFill>
                  <a:schemeClr val="bg1"/>
                </a:solidFill>
              </a:rPr>
              <a:t>Allowed by </a:t>
            </a:r>
          </a:p>
          <a:p>
            <a:r>
              <a:rPr lang="en-US" dirty="0">
                <a:solidFill>
                  <a:schemeClr val="bg1"/>
                </a:solidFill>
              </a:rPr>
              <a:t>Exception</a:t>
            </a:r>
          </a:p>
          <a:p>
            <a:endParaRPr lang="en-US" dirty="0">
              <a:solidFill>
                <a:schemeClr val="bg1"/>
              </a:solidFill>
            </a:endParaRPr>
          </a:p>
        </p:txBody>
      </p:sp>
      <p:sp>
        <p:nvSpPr>
          <p:cNvPr id="17" name="Cloud 16">
            <a:extLst>
              <a:ext uri="{FF2B5EF4-FFF2-40B4-BE49-F238E27FC236}">
                <a16:creationId xmlns:a16="http://schemas.microsoft.com/office/drawing/2014/main" id="{C47BBF38-1002-517E-C86C-D03F67AC3C31}"/>
              </a:ext>
            </a:extLst>
          </p:cNvPr>
          <p:cNvSpPr/>
          <p:nvPr/>
        </p:nvSpPr>
        <p:spPr>
          <a:xfrm>
            <a:off x="10094614" y="3064462"/>
            <a:ext cx="669956" cy="520710"/>
          </a:xfrm>
          <a:prstGeom prst="cloud">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42478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par>
                                <p:cTn id="19" presetID="6" presetClass="entr" presetSubtype="16"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par>
                          <p:cTn id="22" fill="hold">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heel(1)">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circle(in)">
                                      <p:cBhvr>
                                        <p:cTn id="41" dur="2000"/>
                                        <p:tgtEl>
                                          <p:spTgt spid="15"/>
                                        </p:tgtEl>
                                      </p:cBhvr>
                                    </p:animEffect>
                                  </p:childTnLst>
                                </p:cTn>
                              </p:par>
                            </p:childTnLst>
                          </p:cTn>
                        </p:par>
                        <p:par>
                          <p:cTn id="42" fill="hold">
                            <p:stCondLst>
                              <p:cond delay="2000"/>
                            </p:stCondLst>
                            <p:childTnLst>
                              <p:par>
                                <p:cTn id="43" presetID="1"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heel(1)">
                                      <p:cBhvr>
                                        <p:cTn id="4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P spid="7" grpId="0" animBg="1"/>
      <p:bldP spid="8" grpId="0" animBg="1"/>
      <p:bldP spid="11" grpId="0"/>
      <p:bldP spid="16"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2DA0C-8277-627D-0425-867F0F84D0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294BA-27A9-D950-DE26-81698DF768C5}"/>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7B315B52-B0FD-CBA8-2590-BB0CE2B236FA}"/>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9E831981-C11F-290C-09B1-1BD92A3DF573}"/>
              </a:ext>
            </a:extLst>
          </p:cNvPr>
          <p:cNvSpPr>
            <a:spLocks noGrp="1"/>
          </p:cNvSpPr>
          <p:nvPr>
            <p:ph type="sldNum" sz="quarter" idx="12"/>
          </p:nvPr>
        </p:nvSpPr>
        <p:spPr/>
        <p:txBody>
          <a:bodyPr/>
          <a:lstStyle/>
          <a:p>
            <a:fld id="{6D22F896-40B5-4ADD-8801-0D06FADFA095}" type="slidenum">
              <a:rPr lang="en-US" smtClean="0"/>
              <a:t>26</a:t>
            </a:fld>
            <a:endParaRPr lang="en-US" dirty="0"/>
          </a:p>
        </p:txBody>
      </p:sp>
      <p:pic>
        <p:nvPicPr>
          <p:cNvPr id="9" name="Picture 8">
            <a:extLst>
              <a:ext uri="{FF2B5EF4-FFF2-40B4-BE49-F238E27FC236}">
                <a16:creationId xmlns:a16="http://schemas.microsoft.com/office/drawing/2014/main" id="{D64BBDBC-3C33-D790-FE2B-7108BD737210}"/>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DD4B4FF3-B2D0-42FF-6B88-D6681AF94023}"/>
              </a:ext>
            </a:extLst>
          </p:cNvPr>
          <p:cNvSpPr txBox="1"/>
          <p:nvPr/>
        </p:nvSpPr>
        <p:spPr>
          <a:xfrm>
            <a:off x="2914650" y="1162050"/>
            <a:ext cx="4819650" cy="1477328"/>
          </a:xfrm>
          <a:prstGeom prst="rect">
            <a:avLst/>
          </a:prstGeom>
          <a:noFill/>
        </p:spPr>
        <p:txBody>
          <a:bodyPr wrap="square" rtlCol="0">
            <a:spAutoFit/>
          </a:bodyPr>
          <a:lstStyle/>
          <a:p>
            <a:r>
              <a:rPr lang="en-US" dirty="0"/>
              <a:t>Article 210.8 Ground-Fault Circuit-Interrupter Protection for Personnel</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757C36F6-3439-C66E-1F0A-359BECC66509}"/>
              </a:ext>
            </a:extLst>
          </p:cNvPr>
          <p:cNvSpPr txBox="1"/>
          <p:nvPr/>
        </p:nvSpPr>
        <p:spPr>
          <a:xfrm>
            <a:off x="2834408" y="3064462"/>
            <a:ext cx="4899892" cy="1200329"/>
          </a:xfrm>
          <a:prstGeom prst="rect">
            <a:avLst/>
          </a:prstGeom>
          <a:noFill/>
        </p:spPr>
        <p:txBody>
          <a:bodyPr wrap="square" rtlCol="0">
            <a:spAutoFit/>
          </a:bodyPr>
          <a:lstStyle/>
          <a:p>
            <a:r>
              <a:rPr lang="en-US" u="sng" dirty="0">
                <a:solidFill>
                  <a:srgbClr val="FFFF00"/>
                </a:solidFill>
              </a:rPr>
              <a:t>Info Note 2: See UL943 for information about GFCIs marked “HF” or “HF+” that are used in applications with high frequency leakage currents from adjustable speed drives.</a:t>
            </a:r>
          </a:p>
        </p:txBody>
      </p:sp>
      <p:sp>
        <p:nvSpPr>
          <p:cNvPr id="3" name="TextBox 2">
            <a:extLst>
              <a:ext uri="{FF2B5EF4-FFF2-40B4-BE49-F238E27FC236}">
                <a16:creationId xmlns:a16="http://schemas.microsoft.com/office/drawing/2014/main" id="{E6F783B8-0D17-F7C9-292A-CBBCF3B170F9}"/>
              </a:ext>
            </a:extLst>
          </p:cNvPr>
          <p:cNvSpPr txBox="1"/>
          <p:nvPr/>
        </p:nvSpPr>
        <p:spPr>
          <a:xfrm>
            <a:off x="8449111" y="1409700"/>
            <a:ext cx="3120589" cy="646331"/>
          </a:xfrm>
          <a:prstGeom prst="rect">
            <a:avLst/>
          </a:prstGeom>
          <a:noFill/>
        </p:spPr>
        <p:txBody>
          <a:bodyPr wrap="square" rtlCol="0">
            <a:spAutoFit/>
          </a:bodyPr>
          <a:lstStyle/>
          <a:p>
            <a:r>
              <a:rPr lang="en-US" dirty="0"/>
              <a:t>Dr. Charles Dalziel Study of Electrical Shock on a Subject…</a:t>
            </a:r>
          </a:p>
        </p:txBody>
      </p:sp>
      <p:pic>
        <p:nvPicPr>
          <p:cNvPr id="18" name="Picture 17">
            <a:extLst>
              <a:ext uri="{FF2B5EF4-FFF2-40B4-BE49-F238E27FC236}">
                <a16:creationId xmlns:a16="http://schemas.microsoft.com/office/drawing/2014/main" id="{9B543397-BF13-F648-4E6E-3F47BB98AE4F}"/>
              </a:ext>
            </a:extLst>
          </p:cNvPr>
          <p:cNvPicPr>
            <a:picLocks noChangeAspect="1"/>
          </p:cNvPicPr>
          <p:nvPr/>
        </p:nvPicPr>
        <p:blipFill>
          <a:blip r:embed="rId3"/>
          <a:stretch>
            <a:fillRect/>
          </a:stretch>
        </p:blipFill>
        <p:spPr>
          <a:xfrm>
            <a:off x="8529106" y="2071732"/>
            <a:ext cx="2743200" cy="3023667"/>
          </a:xfrm>
          <a:prstGeom prst="rect">
            <a:avLst/>
          </a:prstGeom>
        </p:spPr>
      </p:pic>
    </p:spTree>
    <p:extLst>
      <p:ext uri="{BB962C8B-B14F-4D97-AF65-F5344CB8AC3E}">
        <p14:creationId xmlns:p14="http://schemas.microsoft.com/office/powerpoint/2010/main" val="3006915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2000"/>
                                        <p:tgtEl>
                                          <p:spTgt spid="18"/>
                                        </p:tgtEl>
                                      </p:cBhvr>
                                    </p:animEffect>
                                    <p:anim calcmode="lin" valueType="num">
                                      <p:cBhvr>
                                        <p:cTn id="24" dur="2000" fill="hold"/>
                                        <p:tgtEl>
                                          <p:spTgt spid="18"/>
                                        </p:tgtEl>
                                        <p:attrNameLst>
                                          <p:attrName>ppt_w</p:attrName>
                                        </p:attrNameLst>
                                      </p:cBhvr>
                                      <p:tavLst>
                                        <p:tav tm="0" fmla="#ppt_w*sin(2.5*pi*$)">
                                          <p:val>
                                            <p:fltVal val="0"/>
                                          </p:val>
                                        </p:tav>
                                        <p:tav tm="100000">
                                          <p:val>
                                            <p:fltVal val="1"/>
                                          </p:val>
                                        </p:tav>
                                      </p:tavLst>
                                    </p:anim>
                                    <p:anim calcmode="lin" valueType="num">
                                      <p:cBhvr>
                                        <p:cTn id="25"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838D8-A720-476C-C137-0AABA67923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BEFC2-85D5-8661-FC75-C1E17A9045B5}"/>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F1E977AC-8E45-042A-115C-C0ABE438C614}"/>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634E7751-E909-0DF0-5AA6-59AFD54051E4}"/>
              </a:ext>
            </a:extLst>
          </p:cNvPr>
          <p:cNvSpPr>
            <a:spLocks noGrp="1"/>
          </p:cNvSpPr>
          <p:nvPr>
            <p:ph type="sldNum" sz="quarter" idx="12"/>
          </p:nvPr>
        </p:nvSpPr>
        <p:spPr/>
        <p:txBody>
          <a:bodyPr/>
          <a:lstStyle/>
          <a:p>
            <a:fld id="{6D22F896-40B5-4ADD-8801-0D06FADFA095}" type="slidenum">
              <a:rPr lang="en-US" smtClean="0"/>
              <a:t>27</a:t>
            </a:fld>
            <a:endParaRPr lang="en-US" dirty="0"/>
          </a:p>
        </p:txBody>
      </p:sp>
      <p:pic>
        <p:nvPicPr>
          <p:cNvPr id="9" name="Picture 8">
            <a:extLst>
              <a:ext uri="{FF2B5EF4-FFF2-40B4-BE49-F238E27FC236}">
                <a16:creationId xmlns:a16="http://schemas.microsoft.com/office/drawing/2014/main" id="{5649C41B-081C-E392-6D68-7CB9B7867F2D}"/>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F661A10B-9B85-E274-BC1B-E9A544764558}"/>
              </a:ext>
            </a:extLst>
          </p:cNvPr>
          <p:cNvSpPr txBox="1"/>
          <p:nvPr/>
        </p:nvSpPr>
        <p:spPr>
          <a:xfrm>
            <a:off x="2914650" y="1162050"/>
            <a:ext cx="4819650" cy="1477328"/>
          </a:xfrm>
          <a:prstGeom prst="rect">
            <a:avLst/>
          </a:prstGeom>
          <a:noFill/>
        </p:spPr>
        <p:txBody>
          <a:bodyPr wrap="square" rtlCol="0">
            <a:spAutoFit/>
          </a:bodyPr>
          <a:lstStyle/>
          <a:p>
            <a:r>
              <a:rPr lang="en-US" dirty="0"/>
              <a:t>Article 210.8 Ground-Fault Circuit-Interrupter Protection for Personnel</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9065A95E-DB33-BADD-CEEF-B7D4E73577B4}"/>
              </a:ext>
            </a:extLst>
          </p:cNvPr>
          <p:cNvSpPr txBox="1"/>
          <p:nvPr/>
        </p:nvSpPr>
        <p:spPr>
          <a:xfrm>
            <a:off x="2914650" y="3081930"/>
            <a:ext cx="4899892" cy="1477328"/>
          </a:xfrm>
          <a:prstGeom prst="rect">
            <a:avLst/>
          </a:prstGeom>
          <a:noFill/>
        </p:spPr>
        <p:txBody>
          <a:bodyPr wrap="square" rtlCol="0">
            <a:spAutoFit/>
          </a:bodyPr>
          <a:lstStyle/>
          <a:p>
            <a:r>
              <a:rPr lang="en-US" dirty="0"/>
              <a:t>HF is designed for adjustment of the no trip threshold was added to prevent nuisance tripping.</a:t>
            </a:r>
          </a:p>
          <a:p>
            <a:endParaRPr lang="en-US" dirty="0"/>
          </a:p>
          <a:p>
            <a:r>
              <a:rPr lang="en-US" dirty="0"/>
              <a:t>HF+ was designed to trip the must trip threshold was not added. </a:t>
            </a:r>
          </a:p>
        </p:txBody>
      </p:sp>
      <p:sp>
        <p:nvSpPr>
          <p:cNvPr id="3" name="TextBox 2">
            <a:extLst>
              <a:ext uri="{FF2B5EF4-FFF2-40B4-BE49-F238E27FC236}">
                <a16:creationId xmlns:a16="http://schemas.microsoft.com/office/drawing/2014/main" id="{82A83A72-8586-C6CC-A707-1B154FD5F9C6}"/>
              </a:ext>
            </a:extLst>
          </p:cNvPr>
          <p:cNvSpPr txBox="1"/>
          <p:nvPr/>
        </p:nvSpPr>
        <p:spPr>
          <a:xfrm>
            <a:off x="8449111" y="1409700"/>
            <a:ext cx="3120589" cy="923330"/>
          </a:xfrm>
          <a:prstGeom prst="rect">
            <a:avLst/>
          </a:prstGeom>
          <a:noFill/>
        </p:spPr>
        <p:txBody>
          <a:bodyPr wrap="square" rtlCol="0">
            <a:spAutoFit/>
          </a:bodyPr>
          <a:lstStyle/>
          <a:p>
            <a:r>
              <a:rPr lang="en-US" dirty="0"/>
              <a:t>Where would we typically find adjustable speed drives for the city utilities?</a:t>
            </a:r>
          </a:p>
        </p:txBody>
      </p:sp>
      <p:pic>
        <p:nvPicPr>
          <p:cNvPr id="14338" name="Picture 2" descr="Variable Frequency Drive | Components | Working Principle">
            <a:extLst>
              <a:ext uri="{FF2B5EF4-FFF2-40B4-BE49-F238E27FC236}">
                <a16:creationId xmlns:a16="http://schemas.microsoft.com/office/drawing/2014/main" id="{4B3A8F0F-55E6-D6CD-1E43-B8FAEE41CC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8516" y="2376131"/>
            <a:ext cx="3641777" cy="29909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EF0E42A8-C57F-C289-AA6C-5FD250B743E5}"/>
              </a:ext>
            </a:extLst>
          </p:cNvPr>
          <p:cNvPicPr>
            <a:picLocks noChangeAspect="1"/>
          </p:cNvPicPr>
          <p:nvPr/>
        </p:nvPicPr>
        <p:blipFill>
          <a:blip r:embed="rId4"/>
          <a:stretch>
            <a:fillRect/>
          </a:stretch>
        </p:blipFill>
        <p:spPr>
          <a:xfrm>
            <a:off x="8188515" y="2376131"/>
            <a:ext cx="3641778" cy="29909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599461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par>
                                <p:cTn id="19" presetID="6" presetClass="entr" presetSubtype="16" fill="hold" nodeType="withEffect">
                                  <p:stCondLst>
                                    <p:cond delay="0"/>
                                  </p:stCondLst>
                                  <p:childTnLst>
                                    <p:set>
                                      <p:cBhvr>
                                        <p:cTn id="20" dur="1" fill="hold">
                                          <p:stCondLst>
                                            <p:cond delay="0"/>
                                          </p:stCondLst>
                                        </p:cTn>
                                        <p:tgtEl>
                                          <p:spTgt spid="14338"/>
                                        </p:tgtEl>
                                        <p:attrNameLst>
                                          <p:attrName>style.visibility</p:attrName>
                                        </p:attrNameLst>
                                      </p:cBhvr>
                                      <p:to>
                                        <p:strVal val="visible"/>
                                      </p:to>
                                    </p:set>
                                    <p:animEffect transition="in" filter="circle(in)">
                                      <p:cBhvr>
                                        <p:cTn id="21" dur="2000"/>
                                        <p:tgtEl>
                                          <p:spTgt spid="14338"/>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C8ABF-E4C9-B5B2-E569-E18AC58C5B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D227C-2999-DCCF-DA55-508E9E14A502}"/>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A0E82DCB-C346-E2A2-BA1F-831EAAB93BD9}"/>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6DE7BBAF-F127-FDF6-E4AF-9E17A8E4659C}"/>
              </a:ext>
            </a:extLst>
          </p:cNvPr>
          <p:cNvSpPr>
            <a:spLocks noGrp="1"/>
          </p:cNvSpPr>
          <p:nvPr>
            <p:ph type="sldNum" sz="quarter" idx="12"/>
          </p:nvPr>
        </p:nvSpPr>
        <p:spPr/>
        <p:txBody>
          <a:bodyPr/>
          <a:lstStyle/>
          <a:p>
            <a:fld id="{6D22F896-40B5-4ADD-8801-0D06FADFA095}" type="slidenum">
              <a:rPr lang="en-US" smtClean="0"/>
              <a:t>28</a:t>
            </a:fld>
            <a:endParaRPr lang="en-US" dirty="0"/>
          </a:p>
        </p:txBody>
      </p:sp>
      <p:pic>
        <p:nvPicPr>
          <p:cNvPr id="9" name="Picture 8">
            <a:extLst>
              <a:ext uri="{FF2B5EF4-FFF2-40B4-BE49-F238E27FC236}">
                <a16:creationId xmlns:a16="http://schemas.microsoft.com/office/drawing/2014/main" id="{29AB262F-FE65-F938-FA3D-6566B0EC65EC}"/>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D5129D09-872A-FFD7-D294-1C64B5EA24CF}"/>
              </a:ext>
            </a:extLst>
          </p:cNvPr>
          <p:cNvSpPr txBox="1"/>
          <p:nvPr/>
        </p:nvSpPr>
        <p:spPr>
          <a:xfrm>
            <a:off x="2914650" y="1162050"/>
            <a:ext cx="4819650" cy="1477328"/>
          </a:xfrm>
          <a:prstGeom prst="rect">
            <a:avLst/>
          </a:prstGeom>
          <a:noFill/>
        </p:spPr>
        <p:txBody>
          <a:bodyPr wrap="square" rtlCol="0">
            <a:spAutoFit/>
          </a:bodyPr>
          <a:lstStyle/>
          <a:p>
            <a:r>
              <a:rPr lang="en-US" dirty="0"/>
              <a:t>Article 210.8(A)(2) &amp; (3) Garages and Accessory Buildings</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F03B1B66-F25F-AAEB-3E9F-EFF16B01B3BB}"/>
              </a:ext>
            </a:extLst>
          </p:cNvPr>
          <p:cNvSpPr txBox="1"/>
          <p:nvPr/>
        </p:nvSpPr>
        <p:spPr>
          <a:xfrm>
            <a:off x="2914650" y="2991364"/>
            <a:ext cx="4899892" cy="1200329"/>
          </a:xfrm>
          <a:prstGeom prst="rect">
            <a:avLst/>
          </a:prstGeom>
          <a:noFill/>
        </p:spPr>
        <p:txBody>
          <a:bodyPr wrap="square" rtlCol="0">
            <a:spAutoFit/>
          </a:bodyPr>
          <a:lstStyle/>
          <a:p>
            <a:r>
              <a:rPr lang="en-US" dirty="0"/>
              <a:t>All 125-250v receptacles supplied by a single-phase branch circuit rated 150v or less to ground must be GFCI protected if located in the following locations:</a:t>
            </a:r>
          </a:p>
        </p:txBody>
      </p:sp>
      <p:sp>
        <p:nvSpPr>
          <p:cNvPr id="3" name="TextBox 2">
            <a:extLst>
              <a:ext uri="{FF2B5EF4-FFF2-40B4-BE49-F238E27FC236}">
                <a16:creationId xmlns:a16="http://schemas.microsoft.com/office/drawing/2014/main" id="{497F9417-9B07-2A87-8E85-C751E57C3B1A}"/>
              </a:ext>
            </a:extLst>
          </p:cNvPr>
          <p:cNvSpPr txBox="1"/>
          <p:nvPr/>
        </p:nvSpPr>
        <p:spPr>
          <a:xfrm>
            <a:off x="8449111" y="1409700"/>
            <a:ext cx="3120589" cy="923330"/>
          </a:xfrm>
          <a:prstGeom prst="rect">
            <a:avLst/>
          </a:prstGeom>
          <a:noFill/>
        </p:spPr>
        <p:txBody>
          <a:bodyPr wrap="square" rtlCol="0">
            <a:spAutoFit/>
          </a:bodyPr>
          <a:lstStyle/>
          <a:p>
            <a:r>
              <a:rPr lang="en-US" dirty="0"/>
              <a:t>Where would we typically find adjustable load speed drives in a dwelling?</a:t>
            </a:r>
          </a:p>
        </p:txBody>
      </p:sp>
      <p:pic>
        <p:nvPicPr>
          <p:cNvPr id="14" name="Picture 2" descr="A smart refrigerator with a digital touchscreen rendered in a modern ...">
            <a:extLst>
              <a:ext uri="{FF2B5EF4-FFF2-40B4-BE49-F238E27FC236}">
                <a16:creationId xmlns:a16="http://schemas.microsoft.com/office/drawing/2014/main" id="{1DBF57CF-7A95-E3AF-639E-3DCB41735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7701" y="2369914"/>
            <a:ext cx="3503408" cy="2333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BDF037F6-8271-F38F-0A06-DD98B8D89853}"/>
              </a:ext>
            </a:extLst>
          </p:cNvPr>
          <p:cNvSpPr txBox="1"/>
          <p:nvPr/>
        </p:nvSpPr>
        <p:spPr>
          <a:xfrm>
            <a:off x="9355668" y="3730028"/>
            <a:ext cx="1307474" cy="369332"/>
          </a:xfrm>
          <a:prstGeom prst="rect">
            <a:avLst/>
          </a:prstGeom>
          <a:noFill/>
        </p:spPr>
        <p:txBody>
          <a:bodyPr wrap="none" rtlCol="0">
            <a:spAutoFit/>
          </a:bodyPr>
          <a:lstStyle/>
          <a:p>
            <a:r>
              <a:rPr lang="en-US" dirty="0"/>
              <a:t>Refrigerator</a:t>
            </a:r>
          </a:p>
        </p:txBody>
      </p:sp>
      <p:sp>
        <p:nvSpPr>
          <p:cNvPr id="16" name="TextBox 15">
            <a:extLst>
              <a:ext uri="{FF2B5EF4-FFF2-40B4-BE49-F238E27FC236}">
                <a16:creationId xmlns:a16="http://schemas.microsoft.com/office/drawing/2014/main" id="{9EAA610A-D234-72CF-D02C-023E6E39F753}"/>
              </a:ext>
            </a:extLst>
          </p:cNvPr>
          <p:cNvSpPr txBox="1"/>
          <p:nvPr/>
        </p:nvSpPr>
        <p:spPr>
          <a:xfrm>
            <a:off x="10594713" y="3730028"/>
            <a:ext cx="1234825" cy="646331"/>
          </a:xfrm>
          <a:prstGeom prst="rect">
            <a:avLst/>
          </a:prstGeom>
          <a:noFill/>
        </p:spPr>
        <p:txBody>
          <a:bodyPr wrap="none" rtlCol="0">
            <a:spAutoFit/>
          </a:bodyPr>
          <a:lstStyle/>
          <a:p>
            <a:pPr algn="ctr"/>
            <a:r>
              <a:rPr lang="en-US" dirty="0"/>
              <a:t>Convection </a:t>
            </a:r>
          </a:p>
          <a:p>
            <a:pPr algn="ctr"/>
            <a:r>
              <a:rPr lang="en-US" dirty="0"/>
              <a:t>Oven</a:t>
            </a:r>
          </a:p>
        </p:txBody>
      </p:sp>
      <p:pic>
        <p:nvPicPr>
          <p:cNvPr id="24578" name="Picture 2" descr="Laundry Room Floor Ideas That Are Stylish and Durable">
            <a:extLst>
              <a:ext uri="{FF2B5EF4-FFF2-40B4-BE49-F238E27FC236}">
                <a16:creationId xmlns:a16="http://schemas.microsoft.com/office/drawing/2014/main" id="{91A69C22-B026-E384-3B52-E8AC766176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7701" y="2366123"/>
            <a:ext cx="3537623" cy="23359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30A21F82-26CC-B6E7-FA7D-5A0391D7C19B}"/>
              </a:ext>
            </a:extLst>
          </p:cNvPr>
          <p:cNvSpPr txBox="1"/>
          <p:nvPr/>
        </p:nvSpPr>
        <p:spPr>
          <a:xfrm>
            <a:off x="9698377" y="3777762"/>
            <a:ext cx="896336" cy="369332"/>
          </a:xfrm>
          <a:prstGeom prst="rect">
            <a:avLst/>
          </a:prstGeom>
          <a:noFill/>
        </p:spPr>
        <p:txBody>
          <a:bodyPr wrap="none" rtlCol="0">
            <a:spAutoFit/>
          </a:bodyPr>
          <a:lstStyle/>
          <a:p>
            <a:r>
              <a:rPr lang="en-US" dirty="0"/>
              <a:t>Washer</a:t>
            </a:r>
          </a:p>
        </p:txBody>
      </p:sp>
      <p:sp>
        <p:nvSpPr>
          <p:cNvPr id="7" name="TextBox 6">
            <a:extLst>
              <a:ext uri="{FF2B5EF4-FFF2-40B4-BE49-F238E27FC236}">
                <a16:creationId xmlns:a16="http://schemas.microsoft.com/office/drawing/2014/main" id="{2AE990A4-6EB7-F263-1734-A1FCA87D811B}"/>
              </a:ext>
            </a:extLst>
          </p:cNvPr>
          <p:cNvSpPr txBox="1"/>
          <p:nvPr/>
        </p:nvSpPr>
        <p:spPr>
          <a:xfrm>
            <a:off x="10507893" y="3798780"/>
            <a:ext cx="704232" cy="369332"/>
          </a:xfrm>
          <a:prstGeom prst="rect">
            <a:avLst/>
          </a:prstGeom>
          <a:noFill/>
        </p:spPr>
        <p:txBody>
          <a:bodyPr wrap="none" rtlCol="0">
            <a:spAutoFit/>
          </a:bodyPr>
          <a:lstStyle/>
          <a:p>
            <a:pPr algn="ctr"/>
            <a:r>
              <a:rPr lang="en-US" dirty="0"/>
              <a:t>Dryer</a:t>
            </a:r>
          </a:p>
        </p:txBody>
      </p:sp>
      <p:sp>
        <p:nvSpPr>
          <p:cNvPr id="8" name="TextBox 7">
            <a:extLst>
              <a:ext uri="{FF2B5EF4-FFF2-40B4-BE49-F238E27FC236}">
                <a16:creationId xmlns:a16="http://schemas.microsoft.com/office/drawing/2014/main" id="{33C85E02-E350-7DE7-F0D4-0502D658B2E7}"/>
              </a:ext>
            </a:extLst>
          </p:cNvPr>
          <p:cNvSpPr txBox="1"/>
          <p:nvPr/>
        </p:nvSpPr>
        <p:spPr>
          <a:xfrm>
            <a:off x="2874529" y="4303935"/>
            <a:ext cx="4899892" cy="646331"/>
          </a:xfrm>
          <a:prstGeom prst="rect">
            <a:avLst/>
          </a:prstGeom>
          <a:noFill/>
        </p:spPr>
        <p:txBody>
          <a:bodyPr wrap="square" rtlCol="0">
            <a:spAutoFit/>
          </a:bodyPr>
          <a:lstStyle/>
          <a:p>
            <a:r>
              <a:rPr lang="en-US" dirty="0"/>
              <a:t>GFCI protection is required for receptacles in garages</a:t>
            </a:r>
            <a:r>
              <a:rPr lang="en-US" u="sng" dirty="0">
                <a:solidFill>
                  <a:srgbClr val="FFFF00"/>
                </a:solidFill>
              </a:rPr>
              <a:t>.</a:t>
            </a:r>
          </a:p>
        </p:txBody>
      </p:sp>
      <p:pic>
        <p:nvPicPr>
          <p:cNvPr id="26626" name="Picture 2" descr="AUTOMOTIVE ARCHITECTURE Architects of Bespoke Garage Design and Car ...">
            <a:extLst>
              <a:ext uri="{FF2B5EF4-FFF2-40B4-BE49-F238E27FC236}">
                <a16:creationId xmlns:a16="http://schemas.microsoft.com/office/drawing/2014/main" id="{E32A7896-57C2-7A7C-369D-63FCB1BC8E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7701" y="2362228"/>
            <a:ext cx="3537623" cy="23398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A9B31312-AAB3-56E8-E09D-F38EE5A65DD9}"/>
              </a:ext>
            </a:extLst>
          </p:cNvPr>
          <p:cNvSpPr txBox="1"/>
          <p:nvPr/>
        </p:nvSpPr>
        <p:spPr>
          <a:xfrm>
            <a:off x="2874529" y="5062508"/>
            <a:ext cx="4899892" cy="923330"/>
          </a:xfrm>
          <a:prstGeom prst="rect">
            <a:avLst/>
          </a:prstGeom>
          <a:noFill/>
        </p:spPr>
        <p:txBody>
          <a:bodyPr wrap="square" rtlCol="0">
            <a:spAutoFit/>
          </a:bodyPr>
          <a:lstStyle/>
          <a:p>
            <a:r>
              <a:rPr lang="en-US" u="sng" dirty="0">
                <a:solidFill>
                  <a:srgbClr val="FFFF00"/>
                </a:solidFill>
              </a:rPr>
              <a:t>Areas of accessory buildings </a:t>
            </a:r>
            <a:r>
              <a:rPr lang="en-US" dirty="0"/>
              <a:t>that are not intended as habitable spaces, and used as work areas, storage areas, or similar.</a:t>
            </a:r>
            <a:endParaRPr lang="en-US" u="sng" dirty="0">
              <a:solidFill>
                <a:srgbClr val="FFFF00"/>
              </a:solidFill>
            </a:endParaRPr>
          </a:p>
        </p:txBody>
      </p:sp>
      <p:pic>
        <p:nvPicPr>
          <p:cNvPr id="17" name="Picture 16">
            <a:extLst>
              <a:ext uri="{FF2B5EF4-FFF2-40B4-BE49-F238E27FC236}">
                <a16:creationId xmlns:a16="http://schemas.microsoft.com/office/drawing/2014/main" id="{6EF49417-C486-049F-3D05-79D28B4E1DC5}"/>
              </a:ext>
            </a:extLst>
          </p:cNvPr>
          <p:cNvPicPr>
            <a:picLocks noChangeAspect="1"/>
          </p:cNvPicPr>
          <p:nvPr/>
        </p:nvPicPr>
        <p:blipFill>
          <a:blip r:embed="rId6"/>
          <a:stretch>
            <a:fillRect/>
          </a:stretch>
        </p:blipFill>
        <p:spPr>
          <a:xfrm>
            <a:off x="8230191" y="2333031"/>
            <a:ext cx="3592642" cy="31152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7">
            <a:extLst>
              <a:ext uri="{FF2B5EF4-FFF2-40B4-BE49-F238E27FC236}">
                <a16:creationId xmlns:a16="http://schemas.microsoft.com/office/drawing/2014/main" id="{D0E310BD-C9B1-1234-D0FD-20BAEC92505C}"/>
              </a:ext>
            </a:extLst>
          </p:cNvPr>
          <p:cNvSpPr txBox="1"/>
          <p:nvPr/>
        </p:nvSpPr>
        <p:spPr>
          <a:xfrm>
            <a:off x="9453804" y="3718238"/>
            <a:ext cx="1111202" cy="369332"/>
          </a:xfrm>
          <a:prstGeom prst="rect">
            <a:avLst/>
          </a:prstGeom>
          <a:noFill/>
        </p:spPr>
        <p:txBody>
          <a:bodyPr wrap="none" rtlCol="0">
            <a:spAutoFit/>
          </a:bodyPr>
          <a:lstStyle/>
          <a:p>
            <a:r>
              <a:rPr lang="en-US" dirty="0"/>
              <a:t>Habitable</a:t>
            </a:r>
          </a:p>
        </p:txBody>
      </p:sp>
      <p:sp>
        <p:nvSpPr>
          <p:cNvPr id="19" name="TextBox 18">
            <a:extLst>
              <a:ext uri="{FF2B5EF4-FFF2-40B4-BE49-F238E27FC236}">
                <a16:creationId xmlns:a16="http://schemas.microsoft.com/office/drawing/2014/main" id="{8F407378-42D0-CB2B-FCF9-00A6587AE95B}"/>
              </a:ext>
            </a:extLst>
          </p:cNvPr>
          <p:cNvSpPr txBox="1"/>
          <p:nvPr/>
        </p:nvSpPr>
        <p:spPr>
          <a:xfrm>
            <a:off x="9230185" y="4648747"/>
            <a:ext cx="1558440" cy="369332"/>
          </a:xfrm>
          <a:prstGeom prst="rect">
            <a:avLst/>
          </a:prstGeom>
          <a:noFill/>
        </p:spPr>
        <p:txBody>
          <a:bodyPr wrap="none" rtlCol="0">
            <a:spAutoFit/>
          </a:bodyPr>
          <a:lstStyle/>
          <a:p>
            <a:r>
              <a:rPr lang="en-US" dirty="0"/>
              <a:t>Non-Habitable</a:t>
            </a:r>
          </a:p>
        </p:txBody>
      </p:sp>
    </p:spTree>
    <p:extLst>
      <p:ext uri="{BB962C8B-B14F-4D97-AF65-F5344CB8AC3E}">
        <p14:creationId xmlns:p14="http://schemas.microsoft.com/office/powerpoint/2010/main" val="2777718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circle(in)">
                                      <p:cBhvr>
                                        <p:cTn id="23" dur="20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24578"/>
                                        </p:tgtEl>
                                        <p:attrNameLst>
                                          <p:attrName>style.visibility</p:attrName>
                                        </p:attrNameLst>
                                      </p:cBhvr>
                                      <p:to>
                                        <p:strVal val="visible"/>
                                      </p:to>
                                    </p:set>
                                    <p:animEffect transition="in" filter="circle(in)">
                                      <p:cBhvr>
                                        <p:cTn id="36" dur="2000"/>
                                        <p:tgtEl>
                                          <p:spTgt spid="24578"/>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par>
                          <p:cTn id="52" fill="hold">
                            <p:stCondLst>
                              <p:cond delay="1000"/>
                            </p:stCondLst>
                            <p:childTnLst>
                              <p:par>
                                <p:cTn id="53" presetID="6" presetClass="entr" presetSubtype="16" fill="hold" nodeType="afterEffect">
                                  <p:stCondLst>
                                    <p:cond delay="0"/>
                                  </p:stCondLst>
                                  <p:childTnLst>
                                    <p:set>
                                      <p:cBhvr>
                                        <p:cTn id="54" dur="1" fill="hold">
                                          <p:stCondLst>
                                            <p:cond delay="0"/>
                                          </p:stCondLst>
                                        </p:cTn>
                                        <p:tgtEl>
                                          <p:spTgt spid="26626"/>
                                        </p:tgtEl>
                                        <p:attrNameLst>
                                          <p:attrName>style.visibility</p:attrName>
                                        </p:attrNameLst>
                                      </p:cBhvr>
                                      <p:to>
                                        <p:strVal val="visible"/>
                                      </p:to>
                                    </p:set>
                                    <p:animEffect transition="in" filter="circle(in)">
                                      <p:cBhvr>
                                        <p:cTn id="55" dur="2000"/>
                                        <p:tgtEl>
                                          <p:spTgt spid="26626"/>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anim calcmode="lin" valueType="num">
                                      <p:cBhvr>
                                        <p:cTn id="61" dur="1000" fill="hold"/>
                                        <p:tgtEl>
                                          <p:spTgt spid="11"/>
                                        </p:tgtEl>
                                        <p:attrNameLst>
                                          <p:attrName>ppt_x</p:attrName>
                                        </p:attrNameLst>
                                      </p:cBhvr>
                                      <p:tavLst>
                                        <p:tav tm="0">
                                          <p:val>
                                            <p:strVal val="#ppt_x"/>
                                          </p:val>
                                        </p:tav>
                                        <p:tav tm="100000">
                                          <p:val>
                                            <p:strVal val="#ppt_x"/>
                                          </p:val>
                                        </p:tav>
                                      </p:tavLst>
                                    </p:anim>
                                    <p:anim calcmode="lin" valueType="num">
                                      <p:cBhvr>
                                        <p:cTn id="62" dur="1000" fill="hold"/>
                                        <p:tgtEl>
                                          <p:spTgt spid="11"/>
                                        </p:tgtEl>
                                        <p:attrNameLst>
                                          <p:attrName>ppt_y</p:attrName>
                                        </p:attrNameLst>
                                      </p:cBhvr>
                                      <p:tavLst>
                                        <p:tav tm="0">
                                          <p:val>
                                            <p:strVal val="#ppt_y+.1"/>
                                          </p:val>
                                        </p:tav>
                                        <p:tav tm="100000">
                                          <p:val>
                                            <p:strVal val="#ppt_y"/>
                                          </p:val>
                                        </p:tav>
                                      </p:tavLst>
                                    </p:anim>
                                  </p:childTnLst>
                                </p:cTn>
                              </p:par>
                              <p:par>
                                <p:cTn id="63" presetID="6" presetClass="entr" presetSubtype="16" fill="hold"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circle(in)">
                                      <p:cBhvr>
                                        <p:cTn id="65" dur="20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P spid="15" grpId="0"/>
      <p:bldP spid="16" grpId="0"/>
      <p:bldP spid="6" grpId="0"/>
      <p:bldP spid="7" grpId="0"/>
      <p:bldP spid="8" grpId="0"/>
      <p:bldP spid="11" grpId="0"/>
      <p:bldP spid="18"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11BCE-1A0C-5610-D9E5-793BCA67E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7E67E0-E609-2CB3-4688-4811193E2F1C}"/>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CE9E737D-30F9-5DD9-6545-EFE16426040F}"/>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pic>
        <p:nvPicPr>
          <p:cNvPr id="9" name="Picture 8">
            <a:extLst>
              <a:ext uri="{FF2B5EF4-FFF2-40B4-BE49-F238E27FC236}">
                <a16:creationId xmlns:a16="http://schemas.microsoft.com/office/drawing/2014/main" id="{0ABB7368-C514-E774-BBE8-98572AF71C9E}"/>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9A0ADBF9-AA9A-8510-1AF1-674D4909F673}"/>
              </a:ext>
            </a:extLst>
          </p:cNvPr>
          <p:cNvSpPr txBox="1"/>
          <p:nvPr/>
        </p:nvSpPr>
        <p:spPr>
          <a:xfrm>
            <a:off x="2914650" y="1162050"/>
            <a:ext cx="4819650" cy="1200329"/>
          </a:xfrm>
          <a:prstGeom prst="rect">
            <a:avLst/>
          </a:prstGeom>
          <a:noFill/>
        </p:spPr>
        <p:txBody>
          <a:bodyPr wrap="square" rtlCol="0">
            <a:spAutoFit/>
          </a:bodyPr>
          <a:lstStyle/>
          <a:p>
            <a:r>
              <a:rPr lang="en-US" dirty="0"/>
              <a:t>Article 210.8(A) Dwelling Units</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48BA7EF8-0779-B1DE-6496-676E156FBC34}"/>
              </a:ext>
            </a:extLst>
          </p:cNvPr>
          <p:cNvSpPr txBox="1"/>
          <p:nvPr/>
        </p:nvSpPr>
        <p:spPr>
          <a:xfrm>
            <a:off x="2914650" y="2991364"/>
            <a:ext cx="4899892" cy="2031325"/>
          </a:xfrm>
          <a:prstGeom prst="rect">
            <a:avLst/>
          </a:prstGeom>
          <a:noFill/>
        </p:spPr>
        <p:txBody>
          <a:bodyPr wrap="square" rtlCol="0">
            <a:spAutoFit/>
          </a:bodyPr>
          <a:lstStyle/>
          <a:p>
            <a:r>
              <a:rPr lang="en-US" dirty="0"/>
              <a:t>Ex 4: Factory-installed receptacles that are an internal part of a bathroom an exhaust fan do not </a:t>
            </a:r>
            <a:r>
              <a:rPr lang="en-US" dirty="0" err="1"/>
              <a:t>reguire</a:t>
            </a:r>
            <a:r>
              <a:rPr lang="en-US" dirty="0"/>
              <a:t> GFCI protection unless required by the listing or instructions.</a:t>
            </a:r>
          </a:p>
          <a:p>
            <a:endParaRPr lang="en-US" dirty="0"/>
          </a:p>
          <a:p>
            <a:r>
              <a:rPr lang="en-US" dirty="0"/>
              <a:t>i.e. if its above a tub or shower it must be marked and GFCI protected.</a:t>
            </a:r>
          </a:p>
        </p:txBody>
      </p:sp>
      <p:pic>
        <p:nvPicPr>
          <p:cNvPr id="21" name="Picture 20">
            <a:extLst>
              <a:ext uri="{FF2B5EF4-FFF2-40B4-BE49-F238E27FC236}">
                <a16:creationId xmlns:a16="http://schemas.microsoft.com/office/drawing/2014/main" id="{E4926015-D1C6-34AC-3FCD-AC2A73DA2EDB}"/>
              </a:ext>
            </a:extLst>
          </p:cNvPr>
          <p:cNvPicPr>
            <a:picLocks noChangeAspect="1"/>
          </p:cNvPicPr>
          <p:nvPr/>
        </p:nvPicPr>
        <p:blipFill>
          <a:blip r:embed="rId3"/>
          <a:stretch>
            <a:fillRect/>
          </a:stretch>
        </p:blipFill>
        <p:spPr>
          <a:xfrm>
            <a:off x="7922202" y="1226683"/>
            <a:ext cx="3953347" cy="29650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Cloud 21">
            <a:extLst>
              <a:ext uri="{FF2B5EF4-FFF2-40B4-BE49-F238E27FC236}">
                <a16:creationId xmlns:a16="http://schemas.microsoft.com/office/drawing/2014/main" id="{F2CA1738-D9E7-EEEC-0791-BDD573F10EE2}"/>
              </a:ext>
            </a:extLst>
          </p:cNvPr>
          <p:cNvSpPr/>
          <p:nvPr/>
        </p:nvSpPr>
        <p:spPr>
          <a:xfrm>
            <a:off x="8899556" y="2399168"/>
            <a:ext cx="1828800" cy="1029832"/>
          </a:xfrm>
          <a:prstGeom prst="cloud">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97420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par>
                          <p:cTn id="18" fill="hold">
                            <p:stCondLst>
                              <p:cond delay="3000"/>
                            </p:stCondLst>
                            <p:childTnLst>
                              <p:par>
                                <p:cTn id="19" presetID="1"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A5196-4C81-FAFB-C365-2557A040C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E2AB0-FE20-F34A-2F7F-323369DB70C9}"/>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832F84AC-8A6C-46D2-554E-606EBC34EAD5}"/>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7456673F-B35F-C446-2A5D-60C7175BD538}"/>
              </a:ext>
            </a:extLst>
          </p:cNvPr>
          <p:cNvSpPr>
            <a:spLocks noGrp="1"/>
          </p:cNvSpPr>
          <p:nvPr>
            <p:ph type="sldNum" sz="quarter" idx="12"/>
          </p:nvPr>
        </p:nvSpPr>
        <p:spPr/>
        <p:txBody>
          <a:bodyPr/>
          <a:lstStyle/>
          <a:p>
            <a:fld id="{6D22F896-40B5-4ADD-8801-0D06FADFA095}" type="slidenum">
              <a:rPr lang="en-US" smtClean="0"/>
              <a:t>3</a:t>
            </a:fld>
            <a:endParaRPr lang="en-US" dirty="0"/>
          </a:p>
        </p:txBody>
      </p:sp>
      <p:pic>
        <p:nvPicPr>
          <p:cNvPr id="9" name="Picture 8">
            <a:extLst>
              <a:ext uri="{FF2B5EF4-FFF2-40B4-BE49-F238E27FC236}">
                <a16:creationId xmlns:a16="http://schemas.microsoft.com/office/drawing/2014/main" id="{64CE004C-2702-BA32-FD17-0A55F90CB43E}"/>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FE8CC91E-65E3-146B-6CCA-B89D56E73AA9}"/>
              </a:ext>
            </a:extLst>
          </p:cNvPr>
          <p:cNvSpPr txBox="1"/>
          <p:nvPr/>
        </p:nvSpPr>
        <p:spPr>
          <a:xfrm>
            <a:off x="2914650" y="1162050"/>
            <a:ext cx="4819650" cy="1754326"/>
          </a:xfrm>
          <a:prstGeom prst="rect">
            <a:avLst/>
          </a:prstGeom>
          <a:noFill/>
        </p:spPr>
        <p:txBody>
          <a:bodyPr wrap="square" rtlCol="0">
            <a:spAutoFit/>
          </a:bodyPr>
          <a:lstStyle/>
          <a:p>
            <a:r>
              <a:rPr lang="en-US" dirty="0"/>
              <a:t>Article 100 Energy Storage System</a:t>
            </a:r>
          </a:p>
          <a:p>
            <a:endParaRPr lang="en-US" dirty="0"/>
          </a:p>
          <a:p>
            <a:r>
              <a:rPr lang="en-US" dirty="0"/>
              <a:t>Definition of revised</a:t>
            </a:r>
          </a:p>
          <a:p>
            <a:endParaRPr lang="en-US" dirty="0"/>
          </a:p>
          <a:p>
            <a:r>
              <a:rPr lang="en-US" dirty="0"/>
              <a:t>One or more devises, capable of storing energy </a:t>
            </a:r>
            <a:r>
              <a:rPr lang="en-US" u="sng" dirty="0">
                <a:solidFill>
                  <a:srgbClr val="FFFF00"/>
                </a:solidFill>
              </a:rPr>
              <a:t>for us at a later time, that are assembled together</a:t>
            </a:r>
            <a:r>
              <a:rPr lang="en-US" dirty="0"/>
              <a:t>.</a:t>
            </a:r>
          </a:p>
        </p:txBody>
      </p:sp>
      <p:sp>
        <p:nvSpPr>
          <p:cNvPr id="12" name="TextBox 11">
            <a:extLst>
              <a:ext uri="{FF2B5EF4-FFF2-40B4-BE49-F238E27FC236}">
                <a16:creationId xmlns:a16="http://schemas.microsoft.com/office/drawing/2014/main" id="{7E39CE5A-FA9E-C21C-277E-1B6C6B8CB8D8}"/>
              </a:ext>
            </a:extLst>
          </p:cNvPr>
          <p:cNvSpPr txBox="1"/>
          <p:nvPr/>
        </p:nvSpPr>
        <p:spPr>
          <a:xfrm>
            <a:off x="2834408" y="3064462"/>
            <a:ext cx="4899892" cy="2308324"/>
          </a:xfrm>
          <a:prstGeom prst="rect">
            <a:avLst/>
          </a:prstGeom>
          <a:noFill/>
        </p:spPr>
        <p:txBody>
          <a:bodyPr wrap="square" rtlCol="0">
            <a:spAutoFit/>
          </a:bodyPr>
          <a:lstStyle/>
          <a:p>
            <a:r>
              <a:rPr lang="en-US" dirty="0"/>
              <a:t>Info Note 1: An ESS can include batteries, kinetic devices like a flywheel or compressed air, or capacitors</a:t>
            </a:r>
            <a:r>
              <a:rPr lang="en-US" dirty="0">
                <a:solidFill>
                  <a:srgbClr val="FFFF00"/>
                </a:solidFill>
              </a:rPr>
              <a:t>.</a:t>
            </a:r>
          </a:p>
          <a:p>
            <a:endParaRPr lang="en-US" dirty="0"/>
          </a:p>
          <a:p>
            <a:r>
              <a:rPr lang="en-US" dirty="0"/>
              <a:t>Info Note 2: A stationary battery system is not an ESS because </a:t>
            </a:r>
            <a:r>
              <a:rPr lang="en-US" u="sng" dirty="0">
                <a:solidFill>
                  <a:srgbClr val="FFFF00"/>
                </a:solidFill>
              </a:rPr>
              <a:t>an ESS is listed as a complete system. It can include inverters, charge controllers, and similar.</a:t>
            </a:r>
          </a:p>
        </p:txBody>
      </p:sp>
    </p:spTree>
    <p:extLst>
      <p:ext uri="{BB962C8B-B14F-4D97-AF65-F5344CB8AC3E}">
        <p14:creationId xmlns:p14="http://schemas.microsoft.com/office/powerpoint/2010/main" val="167930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015D6-F537-829A-2B1D-7C94E884CA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A421D-1BC5-698A-7BB6-CF3AFD09B575}"/>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1BE658FE-00F6-AE16-42ED-C02A68031FB3}"/>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6DE1F9E9-78B4-EDE4-7570-210A5F87032B}"/>
              </a:ext>
            </a:extLst>
          </p:cNvPr>
          <p:cNvSpPr>
            <a:spLocks noGrp="1"/>
          </p:cNvSpPr>
          <p:nvPr>
            <p:ph type="sldNum" sz="quarter" idx="12"/>
          </p:nvPr>
        </p:nvSpPr>
        <p:spPr/>
        <p:txBody>
          <a:bodyPr/>
          <a:lstStyle/>
          <a:p>
            <a:fld id="{6D22F896-40B5-4ADD-8801-0D06FADFA095}" type="slidenum">
              <a:rPr lang="en-US" smtClean="0"/>
              <a:t>30</a:t>
            </a:fld>
            <a:endParaRPr lang="en-US" dirty="0"/>
          </a:p>
        </p:txBody>
      </p:sp>
      <p:pic>
        <p:nvPicPr>
          <p:cNvPr id="9" name="Picture 8">
            <a:extLst>
              <a:ext uri="{FF2B5EF4-FFF2-40B4-BE49-F238E27FC236}">
                <a16:creationId xmlns:a16="http://schemas.microsoft.com/office/drawing/2014/main" id="{2E015FE5-0368-E7B4-B7FA-9070117D553B}"/>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89707394-FED1-475A-3B05-FE90C79CC596}"/>
              </a:ext>
            </a:extLst>
          </p:cNvPr>
          <p:cNvSpPr txBox="1"/>
          <p:nvPr/>
        </p:nvSpPr>
        <p:spPr>
          <a:xfrm>
            <a:off x="2914650" y="1162050"/>
            <a:ext cx="4819650" cy="1200329"/>
          </a:xfrm>
          <a:prstGeom prst="rect">
            <a:avLst/>
          </a:prstGeom>
          <a:noFill/>
        </p:spPr>
        <p:txBody>
          <a:bodyPr wrap="square" rtlCol="0">
            <a:spAutoFit/>
          </a:bodyPr>
          <a:lstStyle/>
          <a:p>
            <a:r>
              <a:rPr lang="en-US" dirty="0"/>
              <a:t>Article 210.8(B) Other Than Dwelling Unit</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92D1C04F-4EED-B0DE-FAF6-148C10EDA93F}"/>
              </a:ext>
            </a:extLst>
          </p:cNvPr>
          <p:cNvSpPr txBox="1"/>
          <p:nvPr/>
        </p:nvSpPr>
        <p:spPr>
          <a:xfrm>
            <a:off x="2914650" y="2991364"/>
            <a:ext cx="4899892" cy="1754326"/>
          </a:xfrm>
          <a:prstGeom prst="rect">
            <a:avLst/>
          </a:prstGeom>
          <a:noFill/>
        </p:spPr>
        <p:txBody>
          <a:bodyPr wrap="square" rtlCol="0">
            <a:spAutoFit/>
          </a:bodyPr>
          <a:lstStyle/>
          <a:p>
            <a:r>
              <a:rPr lang="en-US" dirty="0"/>
              <a:t>All 125-250v receptacles supplied by a single-phase branch circuit rated 150v or less to ground and 50A or less; and all receptacles supplied by 3-phase branch circuits rated 150v or less to ground and 100A or less must be GFCI protected if located in the following locations:</a:t>
            </a:r>
          </a:p>
        </p:txBody>
      </p:sp>
      <p:sp>
        <p:nvSpPr>
          <p:cNvPr id="11" name="TextBox 10">
            <a:extLst>
              <a:ext uri="{FF2B5EF4-FFF2-40B4-BE49-F238E27FC236}">
                <a16:creationId xmlns:a16="http://schemas.microsoft.com/office/drawing/2014/main" id="{4FBEC5CF-5F2A-4EFA-42D1-871408AC4E5B}"/>
              </a:ext>
            </a:extLst>
          </p:cNvPr>
          <p:cNvSpPr txBox="1"/>
          <p:nvPr/>
        </p:nvSpPr>
        <p:spPr>
          <a:xfrm>
            <a:off x="2874529" y="4798934"/>
            <a:ext cx="4899892" cy="1200329"/>
          </a:xfrm>
          <a:prstGeom prst="rect">
            <a:avLst/>
          </a:prstGeom>
          <a:noFill/>
        </p:spPr>
        <p:txBody>
          <a:bodyPr wrap="square" rtlCol="0">
            <a:spAutoFit/>
          </a:bodyPr>
          <a:lstStyle/>
          <a:p>
            <a:r>
              <a:rPr lang="en-US" u="sng" dirty="0">
                <a:solidFill>
                  <a:srgbClr val="FFFF00"/>
                </a:solidFill>
              </a:rPr>
              <a:t>(14) Open aquatic </a:t>
            </a:r>
            <a:r>
              <a:rPr lang="en-US" dirty="0"/>
              <a:t>containers or vessels such as aquariums, bait wells, and similar if the receptacle is within 6’ of the top inside edge or rim or from any conductive surface supporting it.</a:t>
            </a:r>
          </a:p>
        </p:txBody>
      </p:sp>
      <p:pic>
        <p:nvPicPr>
          <p:cNvPr id="20" name="Picture 19">
            <a:extLst>
              <a:ext uri="{FF2B5EF4-FFF2-40B4-BE49-F238E27FC236}">
                <a16:creationId xmlns:a16="http://schemas.microsoft.com/office/drawing/2014/main" id="{D1175197-FB2D-2ACC-6F40-7D0B671BF94C}"/>
              </a:ext>
            </a:extLst>
          </p:cNvPr>
          <p:cNvPicPr>
            <a:picLocks noChangeAspect="1"/>
          </p:cNvPicPr>
          <p:nvPr/>
        </p:nvPicPr>
        <p:blipFill>
          <a:blip r:embed="rId3"/>
          <a:stretch>
            <a:fillRect/>
          </a:stretch>
        </p:blipFill>
        <p:spPr>
          <a:xfrm>
            <a:off x="7814542" y="1818394"/>
            <a:ext cx="3084962" cy="20501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B92FAD12-FFB0-A7ED-4E31-3A5BD093858B}"/>
              </a:ext>
            </a:extLst>
          </p:cNvPr>
          <p:cNvSpPr txBox="1"/>
          <p:nvPr/>
        </p:nvSpPr>
        <p:spPr>
          <a:xfrm>
            <a:off x="8449111" y="1409700"/>
            <a:ext cx="3120589" cy="369332"/>
          </a:xfrm>
          <a:prstGeom prst="rect">
            <a:avLst/>
          </a:prstGeom>
          <a:noFill/>
        </p:spPr>
        <p:txBody>
          <a:bodyPr wrap="square" rtlCol="0">
            <a:spAutoFit/>
          </a:bodyPr>
          <a:lstStyle/>
          <a:p>
            <a:r>
              <a:rPr lang="en-US" dirty="0"/>
              <a:t>Spot the difference…</a:t>
            </a:r>
          </a:p>
        </p:txBody>
      </p:sp>
      <p:pic>
        <p:nvPicPr>
          <p:cNvPr id="23" name="Picture 22">
            <a:extLst>
              <a:ext uri="{FF2B5EF4-FFF2-40B4-BE49-F238E27FC236}">
                <a16:creationId xmlns:a16="http://schemas.microsoft.com/office/drawing/2014/main" id="{4003A053-21C9-D09A-9EAF-DCF5D250D7E4}"/>
              </a:ext>
            </a:extLst>
          </p:cNvPr>
          <p:cNvPicPr>
            <a:picLocks noChangeAspect="1"/>
          </p:cNvPicPr>
          <p:nvPr/>
        </p:nvPicPr>
        <p:blipFill>
          <a:blip r:embed="rId4"/>
          <a:stretch>
            <a:fillRect/>
          </a:stretch>
        </p:blipFill>
        <p:spPr>
          <a:xfrm>
            <a:off x="8598129" y="3282042"/>
            <a:ext cx="3072128" cy="20501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TextBox 23">
            <a:extLst>
              <a:ext uri="{FF2B5EF4-FFF2-40B4-BE49-F238E27FC236}">
                <a16:creationId xmlns:a16="http://schemas.microsoft.com/office/drawing/2014/main" id="{02E181CB-51E6-076E-1498-17BDEED90EF0}"/>
              </a:ext>
            </a:extLst>
          </p:cNvPr>
          <p:cNvSpPr txBox="1"/>
          <p:nvPr/>
        </p:nvSpPr>
        <p:spPr>
          <a:xfrm>
            <a:off x="8860192" y="2574550"/>
            <a:ext cx="960519" cy="369332"/>
          </a:xfrm>
          <a:prstGeom prst="rect">
            <a:avLst/>
          </a:prstGeom>
          <a:noFill/>
        </p:spPr>
        <p:txBody>
          <a:bodyPr wrap="none" rtlCol="0">
            <a:spAutoFit/>
          </a:bodyPr>
          <a:lstStyle/>
          <a:p>
            <a:r>
              <a:rPr lang="en-US" dirty="0"/>
              <a:t>Enclosed</a:t>
            </a:r>
          </a:p>
        </p:txBody>
      </p:sp>
      <p:sp>
        <p:nvSpPr>
          <p:cNvPr id="25" name="TextBox 24">
            <a:extLst>
              <a:ext uri="{FF2B5EF4-FFF2-40B4-BE49-F238E27FC236}">
                <a16:creationId xmlns:a16="http://schemas.microsoft.com/office/drawing/2014/main" id="{DDF51208-EC9B-0624-2D21-91A8A598DEB8}"/>
              </a:ext>
            </a:extLst>
          </p:cNvPr>
          <p:cNvSpPr txBox="1"/>
          <p:nvPr/>
        </p:nvSpPr>
        <p:spPr>
          <a:xfrm>
            <a:off x="9896911" y="4231019"/>
            <a:ext cx="705642" cy="369332"/>
          </a:xfrm>
          <a:prstGeom prst="rect">
            <a:avLst/>
          </a:prstGeom>
          <a:noFill/>
        </p:spPr>
        <p:txBody>
          <a:bodyPr wrap="none" rtlCol="0">
            <a:spAutoFit/>
          </a:bodyPr>
          <a:lstStyle/>
          <a:p>
            <a:r>
              <a:rPr lang="en-US" dirty="0"/>
              <a:t>Open</a:t>
            </a:r>
          </a:p>
        </p:txBody>
      </p:sp>
    </p:spTree>
    <p:extLst>
      <p:ext uri="{BB962C8B-B14F-4D97-AF65-F5344CB8AC3E}">
        <p14:creationId xmlns:p14="http://schemas.microsoft.com/office/powerpoint/2010/main" val="3828807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heel(1)">
                                      <p:cBhvr>
                                        <p:cTn id="25" dur="2000"/>
                                        <p:tgtEl>
                                          <p:spTgt spid="21"/>
                                        </p:tgtEl>
                                      </p:cBhvr>
                                    </p:animEffect>
                                  </p:childTnLst>
                                </p:cTn>
                              </p:par>
                            </p:childTnLst>
                          </p:cTn>
                        </p:par>
                        <p:par>
                          <p:cTn id="26" fill="hold">
                            <p:stCondLst>
                              <p:cond delay="2000"/>
                            </p:stCondLst>
                            <p:childTnLst>
                              <p:par>
                                <p:cTn id="27" presetID="6" presetClass="entr" presetSubtype="16"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circle(in)">
                                      <p:cBhvr>
                                        <p:cTn id="29" dur="2000"/>
                                        <p:tgtEl>
                                          <p:spTgt spid="20"/>
                                        </p:tgtEl>
                                      </p:cBhvr>
                                    </p:animEffect>
                                  </p:childTnLst>
                                </p:cTn>
                              </p:par>
                            </p:childTnLst>
                          </p:cTn>
                        </p:par>
                        <p:par>
                          <p:cTn id="30" fill="hold">
                            <p:stCondLst>
                              <p:cond delay="4000"/>
                            </p:stCondLst>
                            <p:childTnLst>
                              <p:par>
                                <p:cTn id="31" presetID="6" presetClass="entr" presetSubtype="16" fill="hold" nodeType="afterEffect">
                                  <p:stCondLst>
                                    <p:cond delay="500"/>
                                  </p:stCondLst>
                                  <p:childTnLst>
                                    <p:set>
                                      <p:cBhvr>
                                        <p:cTn id="32" dur="1" fill="hold">
                                          <p:stCondLst>
                                            <p:cond delay="0"/>
                                          </p:stCondLst>
                                        </p:cTn>
                                        <p:tgtEl>
                                          <p:spTgt spid="23"/>
                                        </p:tgtEl>
                                        <p:attrNameLst>
                                          <p:attrName>style.visibility</p:attrName>
                                        </p:attrNameLst>
                                      </p:cBhvr>
                                      <p:to>
                                        <p:strVal val="visible"/>
                                      </p:to>
                                    </p:set>
                                    <p:animEffect transition="in" filter="circle(in)">
                                      <p:cBhvr>
                                        <p:cTn id="33" dur="20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1" grpId="0"/>
      <p:bldP spid="21" grpId="0"/>
      <p:bldP spid="24" grpId="0"/>
      <p:bldP spid="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9B9F2-AD23-2EE9-69D7-FE14C18B60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24E9E-ECC2-D6A0-6A3E-2ACF30E8736D}"/>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4BF592E0-CBC1-A469-5359-D1C613E2E0DD}"/>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1FEE6E09-6BD1-B921-CBCB-41955DCCF8FE}"/>
              </a:ext>
            </a:extLst>
          </p:cNvPr>
          <p:cNvSpPr>
            <a:spLocks noGrp="1"/>
          </p:cNvSpPr>
          <p:nvPr>
            <p:ph type="sldNum" sz="quarter" idx="12"/>
          </p:nvPr>
        </p:nvSpPr>
        <p:spPr/>
        <p:txBody>
          <a:bodyPr/>
          <a:lstStyle/>
          <a:p>
            <a:fld id="{6D22F896-40B5-4ADD-8801-0D06FADFA095}" type="slidenum">
              <a:rPr lang="en-US" smtClean="0"/>
              <a:t>31</a:t>
            </a:fld>
            <a:endParaRPr lang="en-US" dirty="0"/>
          </a:p>
        </p:txBody>
      </p:sp>
      <p:pic>
        <p:nvPicPr>
          <p:cNvPr id="9" name="Picture 8">
            <a:extLst>
              <a:ext uri="{FF2B5EF4-FFF2-40B4-BE49-F238E27FC236}">
                <a16:creationId xmlns:a16="http://schemas.microsoft.com/office/drawing/2014/main" id="{30FDF6AF-5F3B-1660-27B1-8AF6AA943C70}"/>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BEF1208F-3DE2-BB99-7A35-F30F9B2750B5}"/>
              </a:ext>
            </a:extLst>
          </p:cNvPr>
          <p:cNvSpPr txBox="1"/>
          <p:nvPr/>
        </p:nvSpPr>
        <p:spPr>
          <a:xfrm>
            <a:off x="2914650" y="1162050"/>
            <a:ext cx="4819650" cy="1200329"/>
          </a:xfrm>
          <a:prstGeom prst="rect">
            <a:avLst/>
          </a:prstGeom>
          <a:noFill/>
        </p:spPr>
        <p:txBody>
          <a:bodyPr wrap="square" rtlCol="0">
            <a:spAutoFit/>
          </a:bodyPr>
          <a:lstStyle/>
          <a:p>
            <a:r>
              <a:rPr lang="en-US" dirty="0"/>
              <a:t>Article 210.8(F) Outdoor Outlets at Dwelling Units</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34B902B7-FFEE-EC46-4FF8-EF3ECBFF7066}"/>
              </a:ext>
            </a:extLst>
          </p:cNvPr>
          <p:cNvSpPr txBox="1"/>
          <p:nvPr/>
        </p:nvSpPr>
        <p:spPr>
          <a:xfrm>
            <a:off x="2914650" y="2991364"/>
            <a:ext cx="4899892" cy="1200329"/>
          </a:xfrm>
          <a:prstGeom prst="rect">
            <a:avLst/>
          </a:prstGeom>
          <a:noFill/>
        </p:spPr>
        <p:txBody>
          <a:bodyPr wrap="square" rtlCol="0">
            <a:spAutoFit/>
          </a:bodyPr>
          <a:lstStyle/>
          <a:p>
            <a:r>
              <a:rPr lang="en-US" dirty="0"/>
              <a:t>Outdoor outlets at dwellings, including those in the following locations, must be GFCI protected if supplied by single-phase branch circuits rated 150v or to ground and </a:t>
            </a:r>
            <a:r>
              <a:rPr lang="en-US" u="sng" dirty="0">
                <a:solidFill>
                  <a:srgbClr val="FFFF00"/>
                </a:solidFill>
              </a:rPr>
              <a:t>60A</a:t>
            </a:r>
            <a:r>
              <a:rPr lang="en-US" dirty="0"/>
              <a:t> or less.</a:t>
            </a:r>
          </a:p>
        </p:txBody>
      </p:sp>
      <p:sp>
        <p:nvSpPr>
          <p:cNvPr id="3" name="TextBox 2">
            <a:extLst>
              <a:ext uri="{FF2B5EF4-FFF2-40B4-BE49-F238E27FC236}">
                <a16:creationId xmlns:a16="http://schemas.microsoft.com/office/drawing/2014/main" id="{C366502C-F568-4B51-029D-5F3EBF2BF1E2}"/>
              </a:ext>
            </a:extLst>
          </p:cNvPr>
          <p:cNvSpPr txBox="1"/>
          <p:nvPr/>
        </p:nvSpPr>
        <p:spPr>
          <a:xfrm>
            <a:off x="2914650" y="4297996"/>
            <a:ext cx="4899892" cy="1477328"/>
          </a:xfrm>
          <a:prstGeom prst="rect">
            <a:avLst/>
          </a:prstGeom>
          <a:noFill/>
        </p:spPr>
        <p:txBody>
          <a:bodyPr wrap="square" rtlCol="0">
            <a:spAutoFit/>
          </a:bodyPr>
          <a:lstStyle/>
          <a:p>
            <a:r>
              <a:rPr lang="en-US" dirty="0"/>
              <a:t>September 1, 2026 NEC 210.8(F) Exception 2 is due to expire</a:t>
            </a:r>
            <a:r>
              <a:rPr lang="en-US" b="1" dirty="0"/>
              <a:t>.</a:t>
            </a:r>
            <a:r>
              <a:rPr lang="en-US" dirty="0"/>
              <a:t> Listed HVAC equipment supplied by an outlet covered by 210.8(F) will need an applicable GFCI or SPGFCI protection path in jurisdictions enforcing the 2026 NEC.</a:t>
            </a:r>
            <a:endParaRPr lang="en-US" u="sng" dirty="0">
              <a:solidFill>
                <a:srgbClr val="FFFF00"/>
              </a:solidFill>
            </a:endParaRPr>
          </a:p>
        </p:txBody>
      </p:sp>
      <p:pic>
        <p:nvPicPr>
          <p:cNvPr id="14" name="Picture 13">
            <a:extLst>
              <a:ext uri="{FF2B5EF4-FFF2-40B4-BE49-F238E27FC236}">
                <a16:creationId xmlns:a16="http://schemas.microsoft.com/office/drawing/2014/main" id="{7A11CED0-AF1E-F78A-57F1-DEF8E34EC9DA}"/>
              </a:ext>
            </a:extLst>
          </p:cNvPr>
          <p:cNvPicPr>
            <a:picLocks noChangeAspect="1"/>
          </p:cNvPicPr>
          <p:nvPr/>
        </p:nvPicPr>
        <p:blipFill>
          <a:blip r:embed="rId3"/>
          <a:stretch>
            <a:fillRect/>
          </a:stretch>
        </p:blipFill>
        <p:spPr>
          <a:xfrm>
            <a:off x="7922202" y="1371537"/>
            <a:ext cx="3666306" cy="20574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6406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6"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964FA-1176-FD5D-4C98-1831FF488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5FAC3-87F5-5A52-9F38-6EF893FEDE2B}"/>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87A3FCDB-BCF2-7470-AB8D-E2C9D40D180C}"/>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FE9E955A-55CB-F78C-346D-942B3B77A7E2}"/>
              </a:ext>
            </a:extLst>
          </p:cNvPr>
          <p:cNvSpPr>
            <a:spLocks noGrp="1"/>
          </p:cNvSpPr>
          <p:nvPr>
            <p:ph type="sldNum" sz="quarter" idx="12"/>
          </p:nvPr>
        </p:nvSpPr>
        <p:spPr/>
        <p:txBody>
          <a:bodyPr/>
          <a:lstStyle/>
          <a:p>
            <a:fld id="{6D22F896-40B5-4ADD-8801-0D06FADFA095}" type="slidenum">
              <a:rPr lang="en-US" smtClean="0"/>
              <a:t>32</a:t>
            </a:fld>
            <a:endParaRPr lang="en-US" dirty="0"/>
          </a:p>
        </p:txBody>
      </p:sp>
      <p:pic>
        <p:nvPicPr>
          <p:cNvPr id="9" name="Picture 8">
            <a:extLst>
              <a:ext uri="{FF2B5EF4-FFF2-40B4-BE49-F238E27FC236}">
                <a16:creationId xmlns:a16="http://schemas.microsoft.com/office/drawing/2014/main" id="{DF688622-F928-4964-B99B-9B4BDA98E099}"/>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08F8EB36-EB54-84F7-FE07-F970C67F098F}"/>
              </a:ext>
            </a:extLst>
          </p:cNvPr>
          <p:cNvSpPr txBox="1"/>
          <p:nvPr/>
        </p:nvSpPr>
        <p:spPr>
          <a:xfrm>
            <a:off x="2914650" y="1162050"/>
            <a:ext cx="4819650" cy="1200329"/>
          </a:xfrm>
          <a:prstGeom prst="rect">
            <a:avLst/>
          </a:prstGeom>
          <a:noFill/>
        </p:spPr>
        <p:txBody>
          <a:bodyPr wrap="square" rtlCol="0">
            <a:spAutoFit/>
          </a:bodyPr>
          <a:lstStyle/>
          <a:p>
            <a:r>
              <a:rPr lang="en-US" dirty="0"/>
              <a:t>Article 210.8(F) Outdoor Outlets at Dwellings</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0739BB38-B305-7D8A-B0CA-CF794A7A2539}"/>
              </a:ext>
            </a:extLst>
          </p:cNvPr>
          <p:cNvSpPr txBox="1"/>
          <p:nvPr/>
        </p:nvSpPr>
        <p:spPr>
          <a:xfrm>
            <a:off x="2914650" y="2501295"/>
            <a:ext cx="4899892" cy="1200329"/>
          </a:xfrm>
          <a:prstGeom prst="rect">
            <a:avLst/>
          </a:prstGeom>
          <a:noFill/>
        </p:spPr>
        <p:txBody>
          <a:bodyPr wrap="square" rtlCol="0">
            <a:spAutoFit/>
          </a:bodyPr>
          <a:lstStyle/>
          <a:p>
            <a:r>
              <a:rPr lang="en-US" dirty="0"/>
              <a:t>GFCI protection is not required for snow-melting, deicing, or pipeline/vessel heating equipment.</a:t>
            </a:r>
          </a:p>
          <a:p>
            <a:endParaRPr lang="en-US" dirty="0"/>
          </a:p>
          <a:p>
            <a:pPr algn="r"/>
            <a:r>
              <a:rPr lang="en-US" dirty="0"/>
              <a:t>See 426.28 for GFPE requirements.</a:t>
            </a:r>
          </a:p>
        </p:txBody>
      </p:sp>
      <p:sp>
        <p:nvSpPr>
          <p:cNvPr id="6" name="TextBox 5">
            <a:extLst>
              <a:ext uri="{FF2B5EF4-FFF2-40B4-BE49-F238E27FC236}">
                <a16:creationId xmlns:a16="http://schemas.microsoft.com/office/drawing/2014/main" id="{AF083772-8EB8-C3BE-AB15-80D3AEC1C58E}"/>
              </a:ext>
            </a:extLst>
          </p:cNvPr>
          <p:cNvSpPr txBox="1"/>
          <p:nvPr/>
        </p:nvSpPr>
        <p:spPr>
          <a:xfrm>
            <a:off x="2914650" y="4297996"/>
            <a:ext cx="4899892" cy="923330"/>
          </a:xfrm>
          <a:prstGeom prst="rect">
            <a:avLst/>
          </a:prstGeom>
          <a:noFill/>
        </p:spPr>
        <p:txBody>
          <a:bodyPr wrap="square" rtlCol="0">
            <a:spAutoFit/>
          </a:bodyPr>
          <a:lstStyle/>
          <a:p>
            <a:pPr marL="342900" indent="-342900">
              <a:buAutoNum type="arabicParenBoth"/>
            </a:pPr>
            <a:r>
              <a:rPr lang="en-US" dirty="0"/>
              <a:t>Garages with a floor at or below grade level.</a:t>
            </a:r>
          </a:p>
          <a:p>
            <a:pPr marL="342900" indent="-342900">
              <a:buAutoNum type="arabicParenBoth"/>
            </a:pPr>
            <a:r>
              <a:rPr lang="en-US" dirty="0"/>
              <a:t>Accessory buildings</a:t>
            </a:r>
          </a:p>
          <a:p>
            <a:pPr marL="342900" indent="-342900">
              <a:buAutoNum type="arabicParenBoth"/>
            </a:pPr>
            <a:r>
              <a:rPr lang="en-US" dirty="0"/>
              <a:t>Boathouses.</a:t>
            </a:r>
            <a:endParaRPr lang="en-US" u="sng" dirty="0">
              <a:solidFill>
                <a:srgbClr val="FFFF00"/>
              </a:solidFill>
            </a:endParaRPr>
          </a:p>
        </p:txBody>
      </p:sp>
      <p:sp>
        <p:nvSpPr>
          <p:cNvPr id="11" name="TextBox 10">
            <a:extLst>
              <a:ext uri="{FF2B5EF4-FFF2-40B4-BE49-F238E27FC236}">
                <a16:creationId xmlns:a16="http://schemas.microsoft.com/office/drawing/2014/main" id="{E44A14DA-D5FB-43DD-37F0-067C59AF672B}"/>
              </a:ext>
            </a:extLst>
          </p:cNvPr>
          <p:cNvSpPr txBox="1"/>
          <p:nvPr/>
        </p:nvSpPr>
        <p:spPr>
          <a:xfrm>
            <a:off x="2914650" y="5313659"/>
            <a:ext cx="4899892" cy="646331"/>
          </a:xfrm>
          <a:prstGeom prst="rect">
            <a:avLst/>
          </a:prstGeom>
          <a:noFill/>
        </p:spPr>
        <p:txBody>
          <a:bodyPr wrap="square" rtlCol="0">
            <a:spAutoFit/>
          </a:bodyPr>
          <a:lstStyle/>
          <a:p>
            <a:r>
              <a:rPr lang="en-US" dirty="0"/>
              <a:t>If equipment in these locations is replaced, the outlet for the equipment must be GFCI-protected.</a:t>
            </a:r>
          </a:p>
        </p:txBody>
      </p:sp>
      <p:pic>
        <p:nvPicPr>
          <p:cNvPr id="14" name="Picture 13">
            <a:extLst>
              <a:ext uri="{FF2B5EF4-FFF2-40B4-BE49-F238E27FC236}">
                <a16:creationId xmlns:a16="http://schemas.microsoft.com/office/drawing/2014/main" id="{96DC1328-704F-01CC-5ED9-1C64D1185D0A}"/>
              </a:ext>
            </a:extLst>
          </p:cNvPr>
          <p:cNvPicPr>
            <a:picLocks noChangeAspect="1"/>
          </p:cNvPicPr>
          <p:nvPr/>
        </p:nvPicPr>
        <p:blipFill>
          <a:blip r:embed="rId3"/>
          <a:stretch>
            <a:fillRect/>
          </a:stretch>
        </p:blipFill>
        <p:spPr>
          <a:xfrm>
            <a:off x="7950836" y="1237990"/>
            <a:ext cx="3789913" cy="25266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93210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par>
                                <p:cTn id="28" presetID="6" presetClass="entr" presetSubtype="16"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circle(in)">
                                      <p:cBhvr>
                                        <p:cTn id="30"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6"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804F2-75B0-72F6-91E7-49A1B51E7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9C25F-9AAB-4E91-7FD1-5DFDADBFDB04}"/>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48B8E646-7F51-128D-90A6-64BA122AF734}"/>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09D91CA0-CC5D-2786-4220-90AF8D667B26}"/>
              </a:ext>
            </a:extLst>
          </p:cNvPr>
          <p:cNvSpPr>
            <a:spLocks noGrp="1"/>
          </p:cNvSpPr>
          <p:nvPr>
            <p:ph type="sldNum" sz="quarter" idx="12"/>
          </p:nvPr>
        </p:nvSpPr>
        <p:spPr/>
        <p:txBody>
          <a:bodyPr/>
          <a:lstStyle/>
          <a:p>
            <a:fld id="{6D22F896-40B5-4ADD-8801-0D06FADFA095}" type="slidenum">
              <a:rPr lang="en-US" smtClean="0"/>
              <a:t>33</a:t>
            </a:fld>
            <a:endParaRPr lang="en-US" dirty="0"/>
          </a:p>
        </p:txBody>
      </p:sp>
      <p:pic>
        <p:nvPicPr>
          <p:cNvPr id="9" name="Picture 8">
            <a:extLst>
              <a:ext uri="{FF2B5EF4-FFF2-40B4-BE49-F238E27FC236}">
                <a16:creationId xmlns:a16="http://schemas.microsoft.com/office/drawing/2014/main" id="{4CF92777-7991-8DE8-0C75-A8DE196F03D2}"/>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B22DEA03-92B8-4AFB-04C1-ACDE55BDF4E2}"/>
              </a:ext>
            </a:extLst>
          </p:cNvPr>
          <p:cNvSpPr txBox="1"/>
          <p:nvPr/>
        </p:nvSpPr>
        <p:spPr>
          <a:xfrm>
            <a:off x="2914650" y="1162050"/>
            <a:ext cx="4819650" cy="1200329"/>
          </a:xfrm>
          <a:prstGeom prst="rect">
            <a:avLst/>
          </a:prstGeom>
          <a:noFill/>
        </p:spPr>
        <p:txBody>
          <a:bodyPr wrap="square" rtlCol="0">
            <a:spAutoFit/>
          </a:bodyPr>
          <a:lstStyle/>
          <a:p>
            <a:r>
              <a:rPr lang="en-US" dirty="0"/>
              <a:t>Article 210.8(F) Outdoor Outlets at Dwellings</a:t>
            </a:r>
          </a:p>
          <a:p>
            <a:endParaRPr lang="en-US" dirty="0"/>
          </a:p>
          <a:p>
            <a:r>
              <a:rPr lang="en-US" dirty="0"/>
              <a:t>Clarification made and rules for HVAC revised to expand ampere rating and reduce protection req.</a:t>
            </a:r>
          </a:p>
        </p:txBody>
      </p:sp>
      <p:sp>
        <p:nvSpPr>
          <p:cNvPr id="12" name="TextBox 11">
            <a:extLst>
              <a:ext uri="{FF2B5EF4-FFF2-40B4-BE49-F238E27FC236}">
                <a16:creationId xmlns:a16="http://schemas.microsoft.com/office/drawing/2014/main" id="{26E3F1F8-B5D4-5370-8B00-9842B66BA929}"/>
              </a:ext>
            </a:extLst>
          </p:cNvPr>
          <p:cNvSpPr txBox="1"/>
          <p:nvPr/>
        </p:nvSpPr>
        <p:spPr>
          <a:xfrm>
            <a:off x="2914650" y="2501295"/>
            <a:ext cx="4899892" cy="2308324"/>
          </a:xfrm>
          <a:prstGeom prst="rect">
            <a:avLst/>
          </a:prstGeom>
          <a:noFill/>
        </p:spPr>
        <p:txBody>
          <a:bodyPr wrap="square" rtlCol="0">
            <a:spAutoFit/>
          </a:bodyPr>
          <a:lstStyle/>
          <a:p>
            <a:r>
              <a:rPr lang="en-US" u="sng" dirty="0">
                <a:solidFill>
                  <a:srgbClr val="FFFF00"/>
                </a:solidFill>
              </a:rPr>
              <a:t>Ex 3: Listed Class C SPGFCI is allowed for listed HVAC equipment. A warning label must be applied at disconnecting means stating “Warning: Class C SPFGFCI Protection Provided for HVAC Unit.”</a:t>
            </a:r>
          </a:p>
          <a:p>
            <a:endParaRPr lang="en-US" u="sng" dirty="0">
              <a:solidFill>
                <a:srgbClr val="FFFF00"/>
              </a:solidFill>
            </a:endParaRPr>
          </a:p>
          <a:p>
            <a:pPr algn="ctr"/>
            <a:r>
              <a:rPr lang="en-US" dirty="0"/>
              <a:t>Typical GFCI is class A that trip between 4 to 6mA vs. </a:t>
            </a:r>
          </a:p>
          <a:p>
            <a:pPr algn="ctr"/>
            <a:r>
              <a:rPr lang="en-US" dirty="0"/>
              <a:t>SPGFCI trips at 20mA.</a:t>
            </a:r>
          </a:p>
        </p:txBody>
      </p:sp>
      <p:pic>
        <p:nvPicPr>
          <p:cNvPr id="7" name="Picture 6">
            <a:extLst>
              <a:ext uri="{FF2B5EF4-FFF2-40B4-BE49-F238E27FC236}">
                <a16:creationId xmlns:a16="http://schemas.microsoft.com/office/drawing/2014/main" id="{65FA4BA2-DCF6-B598-A95B-85C1587B75AB}"/>
              </a:ext>
            </a:extLst>
          </p:cNvPr>
          <p:cNvPicPr>
            <a:picLocks noChangeAspect="1"/>
          </p:cNvPicPr>
          <p:nvPr/>
        </p:nvPicPr>
        <p:blipFill>
          <a:blip r:embed="rId3"/>
          <a:stretch>
            <a:fillRect/>
          </a:stretch>
        </p:blipFill>
        <p:spPr>
          <a:xfrm>
            <a:off x="8100427" y="1153932"/>
            <a:ext cx="3592968" cy="33057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5C9F15D6-56A6-0F9E-8CD2-400D77F9AF90}"/>
              </a:ext>
            </a:extLst>
          </p:cNvPr>
          <p:cNvPicPr>
            <a:picLocks noChangeAspect="1"/>
          </p:cNvPicPr>
          <p:nvPr/>
        </p:nvPicPr>
        <p:blipFill>
          <a:blip r:embed="rId4"/>
          <a:stretch>
            <a:fillRect/>
          </a:stretch>
        </p:blipFill>
        <p:spPr>
          <a:xfrm>
            <a:off x="8100427" y="1150218"/>
            <a:ext cx="3592968" cy="33094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Cloud 14">
            <a:extLst>
              <a:ext uri="{FF2B5EF4-FFF2-40B4-BE49-F238E27FC236}">
                <a16:creationId xmlns:a16="http://schemas.microsoft.com/office/drawing/2014/main" id="{28502971-C55E-7DB5-1FB3-F2C47F150E3E}"/>
              </a:ext>
            </a:extLst>
          </p:cNvPr>
          <p:cNvSpPr/>
          <p:nvPr/>
        </p:nvSpPr>
        <p:spPr>
          <a:xfrm>
            <a:off x="10049347" y="2906162"/>
            <a:ext cx="380245" cy="289711"/>
          </a:xfrm>
          <a:prstGeom prst="cloud">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loud 15">
            <a:extLst>
              <a:ext uri="{FF2B5EF4-FFF2-40B4-BE49-F238E27FC236}">
                <a16:creationId xmlns:a16="http://schemas.microsoft.com/office/drawing/2014/main" id="{17735A2E-F6B7-2440-5337-5B4B9FCC1AEC}"/>
              </a:ext>
            </a:extLst>
          </p:cNvPr>
          <p:cNvSpPr/>
          <p:nvPr/>
        </p:nvSpPr>
        <p:spPr>
          <a:xfrm>
            <a:off x="8707925" y="2072668"/>
            <a:ext cx="380245" cy="289711"/>
          </a:xfrm>
          <a:prstGeom prst="cloud">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22045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6"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circle(in)">
                                      <p:cBhvr>
                                        <p:cTn id="21" dur="2000"/>
                                        <p:tgtEl>
                                          <p:spTgt spid="13"/>
                                        </p:tgtEl>
                                      </p:cBhvr>
                                    </p:animEffect>
                                  </p:childTnLst>
                                </p:cTn>
                              </p:par>
                            </p:childTnLst>
                          </p:cTn>
                        </p:par>
                        <p:par>
                          <p:cTn id="22" fill="hold">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par>
                          <p:cTn id="25" fill="hold">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5" grpId="0" animBg="1"/>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9C628-5AC1-366E-1538-EA7E2B34F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F78E8C-8CE3-7AFC-0491-F974BEDA5AA3}"/>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736F2856-7E1F-BC54-4882-BC9AA197FB61}"/>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B69040D3-2755-6A04-063D-95073D1881B6}"/>
              </a:ext>
            </a:extLst>
          </p:cNvPr>
          <p:cNvSpPr>
            <a:spLocks noGrp="1"/>
          </p:cNvSpPr>
          <p:nvPr>
            <p:ph type="sldNum" sz="quarter" idx="12"/>
          </p:nvPr>
        </p:nvSpPr>
        <p:spPr/>
        <p:txBody>
          <a:bodyPr/>
          <a:lstStyle/>
          <a:p>
            <a:fld id="{6D22F896-40B5-4ADD-8801-0D06FADFA095}" type="slidenum">
              <a:rPr lang="en-US" smtClean="0"/>
              <a:t>34</a:t>
            </a:fld>
            <a:endParaRPr lang="en-US" dirty="0"/>
          </a:p>
        </p:txBody>
      </p:sp>
      <p:pic>
        <p:nvPicPr>
          <p:cNvPr id="9" name="Picture 8">
            <a:extLst>
              <a:ext uri="{FF2B5EF4-FFF2-40B4-BE49-F238E27FC236}">
                <a16:creationId xmlns:a16="http://schemas.microsoft.com/office/drawing/2014/main" id="{1556BA37-9CCC-7FDC-D1B3-C511B23AC332}"/>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48EA4510-B4DE-689C-831C-0D792E57D525}"/>
              </a:ext>
            </a:extLst>
          </p:cNvPr>
          <p:cNvSpPr txBox="1"/>
          <p:nvPr/>
        </p:nvSpPr>
        <p:spPr>
          <a:xfrm>
            <a:off x="2914650" y="1162050"/>
            <a:ext cx="4819650" cy="1477328"/>
          </a:xfrm>
          <a:prstGeom prst="rect">
            <a:avLst/>
          </a:prstGeom>
          <a:noFill/>
        </p:spPr>
        <p:txBody>
          <a:bodyPr wrap="square" rtlCol="0">
            <a:spAutoFit/>
          </a:bodyPr>
          <a:lstStyle/>
          <a:p>
            <a:r>
              <a:rPr lang="en-US" dirty="0"/>
              <a:t>Article 210.52 Dwelling Unit Receptacle Outlets</a:t>
            </a:r>
          </a:p>
          <a:p>
            <a:endParaRPr lang="en-US" dirty="0"/>
          </a:p>
          <a:p>
            <a:r>
              <a:rPr lang="en-US" dirty="0"/>
              <a:t>Cabinets without countertops or work surfaces was removed and receptacles located below kitchen countertops and/or work surfaces clarified.</a:t>
            </a:r>
          </a:p>
        </p:txBody>
      </p:sp>
      <p:sp>
        <p:nvSpPr>
          <p:cNvPr id="12" name="TextBox 11">
            <a:extLst>
              <a:ext uri="{FF2B5EF4-FFF2-40B4-BE49-F238E27FC236}">
                <a16:creationId xmlns:a16="http://schemas.microsoft.com/office/drawing/2014/main" id="{1D94294F-FB39-0C5A-B962-EA5F21D7CE68}"/>
              </a:ext>
            </a:extLst>
          </p:cNvPr>
          <p:cNvSpPr txBox="1"/>
          <p:nvPr/>
        </p:nvSpPr>
        <p:spPr>
          <a:xfrm>
            <a:off x="2914650" y="2793278"/>
            <a:ext cx="4899892" cy="646331"/>
          </a:xfrm>
          <a:prstGeom prst="rect">
            <a:avLst/>
          </a:prstGeom>
          <a:noFill/>
        </p:spPr>
        <p:txBody>
          <a:bodyPr wrap="square" rtlCol="0">
            <a:spAutoFit/>
          </a:bodyPr>
          <a:lstStyle/>
          <a:p>
            <a:r>
              <a:rPr lang="en-US" dirty="0"/>
              <a:t>Art 210.52 requires outlets in dwellings, in addition to any that are:</a:t>
            </a:r>
          </a:p>
        </p:txBody>
      </p:sp>
      <p:sp>
        <p:nvSpPr>
          <p:cNvPr id="3" name="TextBox 2">
            <a:extLst>
              <a:ext uri="{FF2B5EF4-FFF2-40B4-BE49-F238E27FC236}">
                <a16:creationId xmlns:a16="http://schemas.microsoft.com/office/drawing/2014/main" id="{43BEAD2E-C71D-8505-AE59-9D1CDAF89D2E}"/>
              </a:ext>
            </a:extLst>
          </p:cNvPr>
          <p:cNvSpPr txBox="1"/>
          <p:nvPr/>
        </p:nvSpPr>
        <p:spPr>
          <a:xfrm>
            <a:off x="2878856" y="3505721"/>
            <a:ext cx="3503075" cy="646331"/>
          </a:xfrm>
          <a:prstGeom prst="rect">
            <a:avLst/>
          </a:prstGeom>
          <a:noFill/>
        </p:spPr>
        <p:txBody>
          <a:bodyPr wrap="none" rtlCol="0">
            <a:spAutoFit/>
          </a:bodyPr>
          <a:lstStyle/>
          <a:p>
            <a:r>
              <a:rPr lang="en-US" dirty="0"/>
              <a:t>(1) Part of a luminaire or appliance.</a:t>
            </a:r>
          </a:p>
          <a:p>
            <a:endParaRPr lang="en-US" dirty="0"/>
          </a:p>
        </p:txBody>
      </p:sp>
      <p:pic>
        <p:nvPicPr>
          <p:cNvPr id="6" name="Picture 5">
            <a:extLst>
              <a:ext uri="{FF2B5EF4-FFF2-40B4-BE49-F238E27FC236}">
                <a16:creationId xmlns:a16="http://schemas.microsoft.com/office/drawing/2014/main" id="{32939F70-B531-7AC8-2AAE-F12456F4D35C}"/>
              </a:ext>
            </a:extLst>
          </p:cNvPr>
          <p:cNvPicPr>
            <a:picLocks noChangeAspect="1"/>
          </p:cNvPicPr>
          <p:nvPr/>
        </p:nvPicPr>
        <p:blipFill>
          <a:blip r:embed="rId3"/>
          <a:stretch>
            <a:fillRect/>
          </a:stretch>
        </p:blipFill>
        <p:spPr>
          <a:xfrm>
            <a:off x="7922202" y="1226683"/>
            <a:ext cx="3953347" cy="29650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DCC7596A-89E0-7FC0-462A-C2679156C23A}"/>
              </a:ext>
            </a:extLst>
          </p:cNvPr>
          <p:cNvSpPr txBox="1"/>
          <p:nvPr/>
        </p:nvSpPr>
        <p:spPr>
          <a:xfrm>
            <a:off x="2878855" y="3828886"/>
            <a:ext cx="4490012" cy="923330"/>
          </a:xfrm>
          <a:prstGeom prst="rect">
            <a:avLst/>
          </a:prstGeom>
          <a:noFill/>
        </p:spPr>
        <p:txBody>
          <a:bodyPr wrap="none" rtlCol="0">
            <a:spAutoFit/>
          </a:bodyPr>
          <a:lstStyle/>
          <a:p>
            <a:r>
              <a:rPr lang="en-US" dirty="0"/>
              <a:t>(2) Controlled by </a:t>
            </a:r>
            <a:r>
              <a:rPr lang="en-US" u="sng" dirty="0">
                <a:solidFill>
                  <a:srgbClr val="FFFF00"/>
                </a:solidFill>
              </a:rPr>
              <a:t>a wall switch </a:t>
            </a:r>
            <a:r>
              <a:rPr lang="en-US" dirty="0"/>
              <a:t>or a listed wall-</a:t>
            </a:r>
          </a:p>
          <a:p>
            <a:r>
              <a:rPr lang="en-US" dirty="0"/>
              <a:t>mounted control device.</a:t>
            </a:r>
          </a:p>
          <a:p>
            <a:endParaRPr lang="en-US" dirty="0"/>
          </a:p>
        </p:txBody>
      </p:sp>
      <p:sp>
        <p:nvSpPr>
          <p:cNvPr id="8" name="TextBox 7">
            <a:extLst>
              <a:ext uri="{FF2B5EF4-FFF2-40B4-BE49-F238E27FC236}">
                <a16:creationId xmlns:a16="http://schemas.microsoft.com/office/drawing/2014/main" id="{0A44B458-11F7-C4F4-602B-C52A66DECC59}"/>
              </a:ext>
            </a:extLst>
          </p:cNvPr>
          <p:cNvSpPr txBox="1"/>
          <p:nvPr/>
        </p:nvSpPr>
        <p:spPr>
          <a:xfrm>
            <a:off x="8735920" y="1938004"/>
            <a:ext cx="2321982" cy="646331"/>
          </a:xfrm>
          <a:prstGeom prst="rect">
            <a:avLst/>
          </a:prstGeom>
          <a:solidFill>
            <a:schemeClr val="tx1">
              <a:alpha val="75000"/>
            </a:schemeClr>
          </a:solidFill>
          <a:effectLst>
            <a:softEdge rad="88900"/>
          </a:effectLst>
        </p:spPr>
        <p:txBody>
          <a:bodyPr wrap="none" rtlCol="0">
            <a:spAutoFit/>
          </a:bodyPr>
          <a:lstStyle/>
          <a:p>
            <a:pPr algn="ctr"/>
            <a:r>
              <a:rPr lang="en-US" dirty="0">
                <a:solidFill>
                  <a:schemeClr val="bg1"/>
                </a:solidFill>
              </a:rPr>
              <a:t>Exhaust Fan Receptacle</a:t>
            </a:r>
          </a:p>
          <a:p>
            <a:pPr algn="ctr"/>
            <a:r>
              <a:rPr lang="en-US" dirty="0">
                <a:solidFill>
                  <a:schemeClr val="bg1"/>
                </a:solidFill>
              </a:rPr>
              <a:t>Does NOT Count</a:t>
            </a:r>
          </a:p>
        </p:txBody>
      </p:sp>
      <p:pic>
        <p:nvPicPr>
          <p:cNvPr id="14" name="Picture 13">
            <a:extLst>
              <a:ext uri="{FF2B5EF4-FFF2-40B4-BE49-F238E27FC236}">
                <a16:creationId xmlns:a16="http://schemas.microsoft.com/office/drawing/2014/main" id="{29311AD6-2608-F329-E62F-760AD9433B3E}"/>
              </a:ext>
            </a:extLst>
          </p:cNvPr>
          <p:cNvPicPr>
            <a:picLocks noChangeAspect="1"/>
          </p:cNvPicPr>
          <p:nvPr/>
        </p:nvPicPr>
        <p:blipFill>
          <a:blip r:embed="rId4"/>
          <a:stretch>
            <a:fillRect/>
          </a:stretch>
        </p:blipFill>
        <p:spPr>
          <a:xfrm>
            <a:off x="7922202" y="1226683"/>
            <a:ext cx="3935050" cy="3935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C7FEFEF3-C888-2E64-C141-3407E9BCFDE5}"/>
              </a:ext>
            </a:extLst>
          </p:cNvPr>
          <p:cNvSpPr txBox="1"/>
          <p:nvPr/>
        </p:nvSpPr>
        <p:spPr>
          <a:xfrm>
            <a:off x="2869484" y="4358861"/>
            <a:ext cx="3587200" cy="646331"/>
          </a:xfrm>
          <a:prstGeom prst="rect">
            <a:avLst/>
          </a:prstGeom>
          <a:noFill/>
        </p:spPr>
        <p:txBody>
          <a:bodyPr wrap="none" rtlCol="0">
            <a:spAutoFit/>
          </a:bodyPr>
          <a:lstStyle/>
          <a:p>
            <a:r>
              <a:rPr lang="en-US" dirty="0"/>
              <a:t>(3) Located in cupboards or cabinets.</a:t>
            </a:r>
          </a:p>
          <a:p>
            <a:endParaRPr lang="en-US" dirty="0"/>
          </a:p>
        </p:txBody>
      </p:sp>
      <p:pic>
        <p:nvPicPr>
          <p:cNvPr id="17" name="Picture 16">
            <a:extLst>
              <a:ext uri="{FF2B5EF4-FFF2-40B4-BE49-F238E27FC236}">
                <a16:creationId xmlns:a16="http://schemas.microsoft.com/office/drawing/2014/main" id="{1F0CFB15-8FFC-E565-8A33-DC884D6F6915}"/>
              </a:ext>
            </a:extLst>
          </p:cNvPr>
          <p:cNvPicPr>
            <a:picLocks noChangeAspect="1"/>
          </p:cNvPicPr>
          <p:nvPr/>
        </p:nvPicPr>
        <p:blipFill>
          <a:blip r:embed="rId5"/>
          <a:stretch>
            <a:fillRect/>
          </a:stretch>
        </p:blipFill>
        <p:spPr>
          <a:xfrm>
            <a:off x="7929698" y="1228027"/>
            <a:ext cx="3935051" cy="3935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7">
            <a:extLst>
              <a:ext uri="{FF2B5EF4-FFF2-40B4-BE49-F238E27FC236}">
                <a16:creationId xmlns:a16="http://schemas.microsoft.com/office/drawing/2014/main" id="{9521CE31-AC8E-3D4C-1822-969F7915AC7D}"/>
              </a:ext>
            </a:extLst>
          </p:cNvPr>
          <p:cNvSpPr txBox="1"/>
          <p:nvPr/>
        </p:nvSpPr>
        <p:spPr>
          <a:xfrm>
            <a:off x="2868055" y="4668301"/>
            <a:ext cx="3421258" cy="646331"/>
          </a:xfrm>
          <a:prstGeom prst="rect">
            <a:avLst/>
          </a:prstGeom>
          <a:noFill/>
        </p:spPr>
        <p:txBody>
          <a:bodyPr wrap="none" rtlCol="0">
            <a:spAutoFit/>
          </a:bodyPr>
          <a:lstStyle/>
          <a:p>
            <a:r>
              <a:rPr lang="en-US" dirty="0"/>
              <a:t>(4) More than 5’6” above the floor.</a:t>
            </a:r>
          </a:p>
          <a:p>
            <a:endParaRPr lang="en-US" dirty="0"/>
          </a:p>
        </p:txBody>
      </p:sp>
      <p:pic>
        <p:nvPicPr>
          <p:cNvPr id="20" name="Picture 19">
            <a:extLst>
              <a:ext uri="{FF2B5EF4-FFF2-40B4-BE49-F238E27FC236}">
                <a16:creationId xmlns:a16="http://schemas.microsoft.com/office/drawing/2014/main" id="{7390AE10-5668-F3A5-A6AB-12A0E346834C}"/>
              </a:ext>
            </a:extLst>
          </p:cNvPr>
          <p:cNvPicPr>
            <a:picLocks noChangeAspect="1"/>
          </p:cNvPicPr>
          <p:nvPr/>
        </p:nvPicPr>
        <p:blipFill>
          <a:blip r:embed="rId6"/>
          <a:stretch>
            <a:fillRect/>
          </a:stretch>
        </p:blipFill>
        <p:spPr>
          <a:xfrm>
            <a:off x="7922202" y="1226684"/>
            <a:ext cx="3942547" cy="3935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Rectangle 20">
            <a:extLst>
              <a:ext uri="{FF2B5EF4-FFF2-40B4-BE49-F238E27FC236}">
                <a16:creationId xmlns:a16="http://schemas.microsoft.com/office/drawing/2014/main" id="{1B8AF38E-37C5-6382-553C-BCE2FD9B943D}"/>
              </a:ext>
            </a:extLst>
          </p:cNvPr>
          <p:cNvSpPr/>
          <p:nvPr/>
        </p:nvSpPr>
        <p:spPr>
          <a:xfrm>
            <a:off x="10284737" y="1493823"/>
            <a:ext cx="1376126" cy="177608"/>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85444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1000"/>
                                        <p:tgtEl>
                                          <p:spTgt spid="12">
                                            <p:txEl>
                                              <p:pRg st="0" end="0"/>
                                            </p:txEl>
                                          </p:spTgt>
                                        </p:tgtEl>
                                      </p:cBhvr>
                                    </p:animEffect>
                                    <p:anim calcmode="lin" valueType="num">
                                      <p:cBhvr>
                                        <p:cTn id="1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6" presetClass="entr" presetSubtype="16"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par>
                          <p:cTn id="25" fill="hold">
                            <p:stCondLst>
                              <p:cond delay="3000"/>
                            </p:stCondLst>
                            <p:childTnLst>
                              <p:par>
                                <p:cTn id="26" presetID="21" presetClass="entr" presetSubtype="1"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heel(1)">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6" presetClass="entr" presetSubtype="16"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ircle(in)">
                                      <p:cBhvr>
                                        <p:cTn id="39" dur="20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1000"/>
                                        <p:tgtEl>
                                          <p:spTgt spid="15"/>
                                        </p:tgtEl>
                                      </p:cBhvr>
                                    </p:animEffect>
                                    <p:anim calcmode="lin" valueType="num">
                                      <p:cBhvr>
                                        <p:cTn id="45" dur="1000" fill="hold"/>
                                        <p:tgtEl>
                                          <p:spTgt spid="15"/>
                                        </p:tgtEl>
                                        <p:attrNameLst>
                                          <p:attrName>ppt_x</p:attrName>
                                        </p:attrNameLst>
                                      </p:cBhvr>
                                      <p:tavLst>
                                        <p:tav tm="0">
                                          <p:val>
                                            <p:strVal val="#ppt_x"/>
                                          </p:val>
                                        </p:tav>
                                        <p:tav tm="100000">
                                          <p:val>
                                            <p:strVal val="#ppt_x"/>
                                          </p:val>
                                        </p:tav>
                                      </p:tavLst>
                                    </p:anim>
                                    <p:anim calcmode="lin" valueType="num">
                                      <p:cBhvr>
                                        <p:cTn id="46" dur="1000" fill="hold"/>
                                        <p:tgtEl>
                                          <p:spTgt spid="15"/>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6" presetClass="entr" presetSubtype="16"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circle(in)">
                                      <p:cBhvr>
                                        <p:cTn id="50" dur="20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6" presetClass="entr" presetSubtype="16" fill="hold" nodeType="after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circle(in)">
                                      <p:cBhvr>
                                        <p:cTn id="61" dur="20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3" grpId="0"/>
      <p:bldP spid="7" grpId="0"/>
      <p:bldP spid="8" grpId="0" animBg="1"/>
      <p:bldP spid="15" grpId="0"/>
      <p:bldP spid="18" grpId="0"/>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5BED8-84D0-9214-F223-37C9B2ABBF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D7DFBF-C769-95D7-0EFA-6B994495B5ED}"/>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3147E91D-2FAA-453F-CA55-2D18F43A0287}"/>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83D90A00-B0B1-5E1B-40C5-467B8FDF2EF2}"/>
              </a:ext>
            </a:extLst>
          </p:cNvPr>
          <p:cNvSpPr>
            <a:spLocks noGrp="1"/>
          </p:cNvSpPr>
          <p:nvPr>
            <p:ph type="sldNum" sz="quarter" idx="12"/>
          </p:nvPr>
        </p:nvSpPr>
        <p:spPr/>
        <p:txBody>
          <a:bodyPr/>
          <a:lstStyle/>
          <a:p>
            <a:fld id="{6D22F896-40B5-4ADD-8801-0D06FADFA095}" type="slidenum">
              <a:rPr lang="en-US" smtClean="0"/>
              <a:t>35</a:t>
            </a:fld>
            <a:endParaRPr lang="en-US" dirty="0"/>
          </a:p>
        </p:txBody>
      </p:sp>
      <p:pic>
        <p:nvPicPr>
          <p:cNvPr id="9" name="Picture 8">
            <a:extLst>
              <a:ext uri="{FF2B5EF4-FFF2-40B4-BE49-F238E27FC236}">
                <a16:creationId xmlns:a16="http://schemas.microsoft.com/office/drawing/2014/main" id="{F5B21E1E-198A-C7AE-7816-9759C5BB52FC}"/>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D8615DD3-DA0F-CABC-3F57-C4410F4C2AA7}"/>
              </a:ext>
            </a:extLst>
          </p:cNvPr>
          <p:cNvSpPr txBox="1"/>
          <p:nvPr/>
        </p:nvSpPr>
        <p:spPr>
          <a:xfrm>
            <a:off x="2914650" y="1162050"/>
            <a:ext cx="4819650" cy="369332"/>
          </a:xfrm>
          <a:prstGeom prst="rect">
            <a:avLst/>
          </a:prstGeom>
          <a:noFill/>
        </p:spPr>
        <p:txBody>
          <a:bodyPr wrap="square" rtlCol="0">
            <a:spAutoFit/>
          </a:bodyPr>
          <a:lstStyle/>
          <a:p>
            <a:r>
              <a:rPr lang="en-US" dirty="0"/>
              <a:t>Article 210.52 Dwelling Unit Receptacle Outlets</a:t>
            </a:r>
          </a:p>
        </p:txBody>
      </p:sp>
      <p:sp>
        <p:nvSpPr>
          <p:cNvPr id="12" name="TextBox 11">
            <a:extLst>
              <a:ext uri="{FF2B5EF4-FFF2-40B4-BE49-F238E27FC236}">
                <a16:creationId xmlns:a16="http://schemas.microsoft.com/office/drawing/2014/main" id="{46706C1A-C709-BA72-4C16-C26D0214FC51}"/>
              </a:ext>
            </a:extLst>
          </p:cNvPr>
          <p:cNvSpPr txBox="1"/>
          <p:nvPr/>
        </p:nvSpPr>
        <p:spPr>
          <a:xfrm>
            <a:off x="2914650" y="1815498"/>
            <a:ext cx="4899892" cy="1200329"/>
          </a:xfrm>
          <a:prstGeom prst="rect">
            <a:avLst/>
          </a:prstGeom>
          <a:noFill/>
        </p:spPr>
        <p:txBody>
          <a:bodyPr wrap="square" rtlCol="0">
            <a:spAutoFit/>
          </a:bodyPr>
          <a:lstStyle/>
          <a:p>
            <a:r>
              <a:rPr lang="en-US" dirty="0"/>
              <a:t>Baseboard heaters with factory installed receptacles, or separate manufactured assemblies, count as required receptacles, but they may not be on the heater circuit.</a:t>
            </a:r>
          </a:p>
        </p:txBody>
      </p:sp>
      <p:pic>
        <p:nvPicPr>
          <p:cNvPr id="27650" name="Picture 2" descr="TPI BDR115W Receptacle Section for Baseboard Heater, White | ISC Sales">
            <a:extLst>
              <a:ext uri="{FF2B5EF4-FFF2-40B4-BE49-F238E27FC236}">
                <a16:creationId xmlns:a16="http://schemas.microsoft.com/office/drawing/2014/main" id="{13A202FF-036F-84E4-3904-6B30AD4529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9903" y="1277848"/>
            <a:ext cx="3501616" cy="3501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0742C84A-E604-3D5E-0F68-4707F47D1259}"/>
              </a:ext>
            </a:extLst>
          </p:cNvPr>
          <p:cNvSpPr txBox="1"/>
          <p:nvPr/>
        </p:nvSpPr>
        <p:spPr>
          <a:xfrm>
            <a:off x="2890507" y="3171425"/>
            <a:ext cx="4899892" cy="646331"/>
          </a:xfrm>
          <a:prstGeom prst="rect">
            <a:avLst/>
          </a:prstGeom>
          <a:noFill/>
        </p:spPr>
        <p:txBody>
          <a:bodyPr wrap="square" rtlCol="0">
            <a:spAutoFit/>
          </a:bodyPr>
          <a:lstStyle/>
          <a:p>
            <a:r>
              <a:rPr lang="en-US" dirty="0"/>
              <a:t>Info Note: The instructions for listed baseboard heaters might not allow for receptacles above them.</a:t>
            </a:r>
          </a:p>
        </p:txBody>
      </p:sp>
      <p:pic>
        <p:nvPicPr>
          <p:cNvPr id="16" name="Picture 15">
            <a:extLst>
              <a:ext uri="{FF2B5EF4-FFF2-40B4-BE49-F238E27FC236}">
                <a16:creationId xmlns:a16="http://schemas.microsoft.com/office/drawing/2014/main" id="{7A39C24B-4DC7-1982-AAC5-EE4C103837D8}"/>
              </a:ext>
            </a:extLst>
          </p:cNvPr>
          <p:cNvPicPr>
            <a:picLocks noChangeAspect="1"/>
          </p:cNvPicPr>
          <p:nvPr/>
        </p:nvPicPr>
        <p:blipFill>
          <a:blip r:embed="rId4"/>
          <a:stretch>
            <a:fillRect/>
          </a:stretch>
        </p:blipFill>
        <p:spPr>
          <a:xfrm>
            <a:off x="8069903" y="1277848"/>
            <a:ext cx="3501616" cy="3501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13626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1000"/>
                                        <p:tgtEl>
                                          <p:spTgt spid="12">
                                            <p:txEl>
                                              <p:pRg st="0" end="0"/>
                                            </p:txEl>
                                          </p:spTgt>
                                        </p:tgtEl>
                                      </p:cBhvr>
                                    </p:animEffect>
                                    <p:anim calcmode="lin" valueType="num">
                                      <p:cBhvr>
                                        <p:cTn id="1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27650"/>
                                        </p:tgtEl>
                                        <p:attrNameLst>
                                          <p:attrName>style.visibility</p:attrName>
                                        </p:attrNameLst>
                                      </p:cBhvr>
                                      <p:to>
                                        <p:strVal val="visible"/>
                                      </p:to>
                                    </p:set>
                                    <p:animEffect transition="in" filter="circle(in)">
                                      <p:cBhvr>
                                        <p:cTn id="17" dur="2000"/>
                                        <p:tgtEl>
                                          <p:spTgt spid="2765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1000"/>
                                        <p:tgtEl>
                                          <p:spTgt spid="11">
                                            <p:txEl>
                                              <p:pRg st="0" end="0"/>
                                            </p:txEl>
                                          </p:spTgt>
                                        </p:tgtEl>
                                      </p:cBhvr>
                                    </p:animEffect>
                                    <p:anim calcmode="lin" valueType="num">
                                      <p:cBhvr>
                                        <p:cTn id="23"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6" presetClass="entr" presetSubtype="16"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circle(in)">
                                      <p:cBhvr>
                                        <p:cTn id="28"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11"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DE846-CFFA-1463-D044-3FE1C26D2B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9FCB36-D06F-3583-2847-2EF4620DB280}"/>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35F0B813-1B6F-CCB2-3B0D-38DE34825997}"/>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14C63D34-B40B-3243-EBEF-D316D8E3D74E}"/>
              </a:ext>
            </a:extLst>
          </p:cNvPr>
          <p:cNvSpPr>
            <a:spLocks noGrp="1"/>
          </p:cNvSpPr>
          <p:nvPr>
            <p:ph type="sldNum" sz="quarter" idx="12"/>
          </p:nvPr>
        </p:nvSpPr>
        <p:spPr/>
        <p:txBody>
          <a:bodyPr/>
          <a:lstStyle/>
          <a:p>
            <a:fld id="{6D22F896-40B5-4ADD-8801-0D06FADFA095}" type="slidenum">
              <a:rPr lang="en-US" smtClean="0"/>
              <a:t>36</a:t>
            </a:fld>
            <a:endParaRPr lang="en-US" dirty="0"/>
          </a:p>
        </p:txBody>
      </p:sp>
      <p:pic>
        <p:nvPicPr>
          <p:cNvPr id="9" name="Picture 8">
            <a:extLst>
              <a:ext uri="{FF2B5EF4-FFF2-40B4-BE49-F238E27FC236}">
                <a16:creationId xmlns:a16="http://schemas.microsoft.com/office/drawing/2014/main" id="{44893B3C-5B0E-0813-79A8-BD813E5F10BA}"/>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628BD13A-68DD-D29C-FAF9-ECBCF809204E}"/>
              </a:ext>
            </a:extLst>
          </p:cNvPr>
          <p:cNvSpPr txBox="1"/>
          <p:nvPr/>
        </p:nvSpPr>
        <p:spPr>
          <a:xfrm>
            <a:off x="2914650" y="1162050"/>
            <a:ext cx="4819650" cy="369332"/>
          </a:xfrm>
          <a:prstGeom prst="rect">
            <a:avLst/>
          </a:prstGeom>
          <a:noFill/>
        </p:spPr>
        <p:txBody>
          <a:bodyPr wrap="square" rtlCol="0">
            <a:spAutoFit/>
          </a:bodyPr>
          <a:lstStyle/>
          <a:p>
            <a:r>
              <a:rPr lang="en-US" dirty="0"/>
              <a:t>Article 210.52 Dwelling Unit Receptacle Outlets</a:t>
            </a:r>
          </a:p>
        </p:txBody>
      </p:sp>
      <p:sp>
        <p:nvSpPr>
          <p:cNvPr id="12" name="TextBox 11">
            <a:extLst>
              <a:ext uri="{FF2B5EF4-FFF2-40B4-BE49-F238E27FC236}">
                <a16:creationId xmlns:a16="http://schemas.microsoft.com/office/drawing/2014/main" id="{C34DF14B-CE80-0B84-ACD5-FFBBB8321790}"/>
              </a:ext>
            </a:extLst>
          </p:cNvPr>
          <p:cNvSpPr txBox="1"/>
          <p:nvPr/>
        </p:nvSpPr>
        <p:spPr>
          <a:xfrm>
            <a:off x="2914650" y="1688766"/>
            <a:ext cx="4899892" cy="1477328"/>
          </a:xfrm>
          <a:prstGeom prst="rect">
            <a:avLst/>
          </a:prstGeom>
          <a:noFill/>
        </p:spPr>
        <p:txBody>
          <a:bodyPr wrap="square" rtlCol="0">
            <a:spAutoFit/>
          </a:bodyPr>
          <a:lstStyle/>
          <a:p>
            <a:r>
              <a:rPr lang="en-US" dirty="0"/>
              <a:t>Art 210.52(A) In every kitchen, family, dining, recreation, or living room; parlor, library, den, sunroom; bedroom or similar, receptacle outlets are required in accordance with 210.52(A)(1) through (A)</a:t>
            </a:r>
            <a:r>
              <a:rPr lang="en-US" u="sng" dirty="0">
                <a:solidFill>
                  <a:srgbClr val="FFFF00"/>
                </a:solidFill>
              </a:rPr>
              <a:t>(5).</a:t>
            </a:r>
          </a:p>
        </p:txBody>
      </p:sp>
      <p:sp>
        <p:nvSpPr>
          <p:cNvPr id="3" name="TextBox 2">
            <a:extLst>
              <a:ext uri="{FF2B5EF4-FFF2-40B4-BE49-F238E27FC236}">
                <a16:creationId xmlns:a16="http://schemas.microsoft.com/office/drawing/2014/main" id="{23B030C5-22D5-405E-7E53-1C1457C6A1EE}"/>
              </a:ext>
            </a:extLst>
          </p:cNvPr>
          <p:cNvSpPr txBox="1"/>
          <p:nvPr/>
        </p:nvSpPr>
        <p:spPr>
          <a:xfrm>
            <a:off x="2825460" y="3335738"/>
            <a:ext cx="4819650" cy="1200329"/>
          </a:xfrm>
          <a:prstGeom prst="rect">
            <a:avLst/>
          </a:prstGeom>
          <a:noFill/>
        </p:spPr>
        <p:txBody>
          <a:bodyPr wrap="square" rtlCol="0">
            <a:spAutoFit/>
          </a:bodyPr>
          <a:lstStyle/>
          <a:p>
            <a:r>
              <a:rPr lang="en-US" dirty="0"/>
              <a:t>Art 210.52(A)(1) Spacing Receptacle outlets must be installed so that no point, measured horizontally along the floor line, is more than 6’ from a </a:t>
            </a:r>
            <a:r>
              <a:rPr lang="en-US" dirty="0" err="1"/>
              <a:t>recepitacle</a:t>
            </a:r>
            <a:r>
              <a:rPr lang="en-US" dirty="0"/>
              <a:t> outlet.</a:t>
            </a:r>
          </a:p>
        </p:txBody>
      </p:sp>
      <p:pic>
        <p:nvPicPr>
          <p:cNvPr id="13" name="Picture 12">
            <a:extLst>
              <a:ext uri="{FF2B5EF4-FFF2-40B4-BE49-F238E27FC236}">
                <a16:creationId xmlns:a16="http://schemas.microsoft.com/office/drawing/2014/main" id="{2CA44C96-75EE-C14E-A901-AF7AA3880FB7}"/>
              </a:ext>
            </a:extLst>
          </p:cNvPr>
          <p:cNvPicPr>
            <a:picLocks noChangeAspect="1"/>
          </p:cNvPicPr>
          <p:nvPr/>
        </p:nvPicPr>
        <p:blipFill>
          <a:blip r:embed="rId3"/>
          <a:stretch>
            <a:fillRect/>
          </a:stretch>
        </p:blipFill>
        <p:spPr>
          <a:xfrm>
            <a:off x="7814542" y="1296339"/>
            <a:ext cx="4211109" cy="32593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5" name="Straight Arrow Connector 14">
            <a:extLst>
              <a:ext uri="{FF2B5EF4-FFF2-40B4-BE49-F238E27FC236}">
                <a16:creationId xmlns:a16="http://schemas.microsoft.com/office/drawing/2014/main" id="{5ED5205B-E58F-E0E2-67DD-7DD1C6AC9CD1}"/>
              </a:ext>
            </a:extLst>
          </p:cNvPr>
          <p:cNvCxnSpPr>
            <a:cxnSpLocks/>
          </p:cNvCxnSpPr>
          <p:nvPr/>
        </p:nvCxnSpPr>
        <p:spPr>
          <a:xfrm flipH="1">
            <a:off x="7922202" y="3830946"/>
            <a:ext cx="912235" cy="2883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8C9A4E58-E87F-628B-424F-2A5FDBA3C2D1}"/>
              </a:ext>
            </a:extLst>
          </p:cNvPr>
          <p:cNvCxnSpPr>
            <a:cxnSpLocks/>
          </p:cNvCxnSpPr>
          <p:nvPr/>
        </p:nvCxnSpPr>
        <p:spPr>
          <a:xfrm>
            <a:off x="11144816" y="3564350"/>
            <a:ext cx="70741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1E602EC2-ED7E-C28E-8C94-ED497ADAB6F3}"/>
              </a:ext>
            </a:extLst>
          </p:cNvPr>
          <p:cNvCxnSpPr/>
          <p:nvPr/>
        </p:nvCxnSpPr>
        <p:spPr>
          <a:xfrm flipV="1">
            <a:off x="9782611" y="3486150"/>
            <a:ext cx="332939" cy="12392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35" name="TextBox 34">
            <a:extLst>
              <a:ext uri="{FF2B5EF4-FFF2-40B4-BE49-F238E27FC236}">
                <a16:creationId xmlns:a16="http://schemas.microsoft.com/office/drawing/2014/main" id="{213340FA-58E9-8AD0-7F12-642FF6DB5BE6}"/>
              </a:ext>
            </a:extLst>
          </p:cNvPr>
          <p:cNvSpPr txBox="1"/>
          <p:nvPr/>
        </p:nvSpPr>
        <p:spPr>
          <a:xfrm rot="20493000">
            <a:off x="8000426" y="3647443"/>
            <a:ext cx="747320" cy="369332"/>
          </a:xfrm>
          <a:prstGeom prst="rect">
            <a:avLst/>
          </a:prstGeom>
          <a:noFill/>
        </p:spPr>
        <p:txBody>
          <a:bodyPr wrap="none" rtlCol="0">
            <a:spAutoFit/>
          </a:bodyPr>
          <a:lstStyle/>
          <a:p>
            <a:r>
              <a:rPr lang="en-US" dirty="0">
                <a:solidFill>
                  <a:schemeClr val="bg1"/>
                </a:solidFill>
              </a:rPr>
              <a:t>w/</a:t>
            </a:r>
            <a:r>
              <a:rPr lang="en-US" dirty="0" err="1">
                <a:solidFill>
                  <a:schemeClr val="bg1"/>
                </a:solidFill>
              </a:rPr>
              <a:t>i</a:t>
            </a:r>
            <a:r>
              <a:rPr lang="en-US" dirty="0">
                <a:solidFill>
                  <a:schemeClr val="bg1"/>
                </a:solidFill>
              </a:rPr>
              <a:t> 6’</a:t>
            </a:r>
          </a:p>
        </p:txBody>
      </p:sp>
      <p:sp>
        <p:nvSpPr>
          <p:cNvPr id="36" name="TextBox 35">
            <a:extLst>
              <a:ext uri="{FF2B5EF4-FFF2-40B4-BE49-F238E27FC236}">
                <a16:creationId xmlns:a16="http://schemas.microsoft.com/office/drawing/2014/main" id="{4C4FA895-96F1-AF4C-1084-525A69AEC95D}"/>
              </a:ext>
            </a:extLst>
          </p:cNvPr>
          <p:cNvSpPr txBox="1"/>
          <p:nvPr/>
        </p:nvSpPr>
        <p:spPr>
          <a:xfrm>
            <a:off x="11150413" y="3244334"/>
            <a:ext cx="747320" cy="369332"/>
          </a:xfrm>
          <a:prstGeom prst="rect">
            <a:avLst/>
          </a:prstGeom>
          <a:noFill/>
        </p:spPr>
        <p:txBody>
          <a:bodyPr wrap="none" rtlCol="0">
            <a:spAutoFit/>
          </a:bodyPr>
          <a:lstStyle/>
          <a:p>
            <a:r>
              <a:rPr lang="en-US" dirty="0">
                <a:solidFill>
                  <a:schemeClr val="bg1"/>
                </a:solidFill>
              </a:rPr>
              <a:t>w/</a:t>
            </a:r>
            <a:r>
              <a:rPr lang="en-US" dirty="0" err="1">
                <a:solidFill>
                  <a:schemeClr val="bg1"/>
                </a:solidFill>
              </a:rPr>
              <a:t>i</a:t>
            </a:r>
            <a:r>
              <a:rPr lang="en-US" dirty="0">
                <a:solidFill>
                  <a:schemeClr val="bg1"/>
                </a:solidFill>
              </a:rPr>
              <a:t> 6’</a:t>
            </a:r>
          </a:p>
        </p:txBody>
      </p:sp>
      <p:sp>
        <p:nvSpPr>
          <p:cNvPr id="37" name="TextBox 36">
            <a:extLst>
              <a:ext uri="{FF2B5EF4-FFF2-40B4-BE49-F238E27FC236}">
                <a16:creationId xmlns:a16="http://schemas.microsoft.com/office/drawing/2014/main" id="{C6F1DB63-A388-255E-CCBD-165CABE617A3}"/>
              </a:ext>
            </a:extLst>
          </p:cNvPr>
          <p:cNvSpPr txBox="1"/>
          <p:nvPr/>
        </p:nvSpPr>
        <p:spPr>
          <a:xfrm>
            <a:off x="9775734" y="3255155"/>
            <a:ext cx="272832" cy="369332"/>
          </a:xfrm>
          <a:prstGeom prst="rect">
            <a:avLst/>
          </a:prstGeom>
          <a:noFill/>
        </p:spPr>
        <p:txBody>
          <a:bodyPr wrap="none" rtlCol="0">
            <a:spAutoFit/>
          </a:bodyPr>
          <a:lstStyle/>
          <a:p>
            <a:r>
              <a:rPr lang="en-US" dirty="0">
                <a:solidFill>
                  <a:schemeClr val="bg1"/>
                </a:solidFill>
              </a:rPr>
              <a:t>?</a:t>
            </a:r>
          </a:p>
        </p:txBody>
      </p:sp>
      <p:sp>
        <p:nvSpPr>
          <p:cNvPr id="38" name="TextBox 37">
            <a:extLst>
              <a:ext uri="{FF2B5EF4-FFF2-40B4-BE49-F238E27FC236}">
                <a16:creationId xmlns:a16="http://schemas.microsoft.com/office/drawing/2014/main" id="{137933AC-A8AA-6F23-CDE7-CCDE7D8509F9}"/>
              </a:ext>
            </a:extLst>
          </p:cNvPr>
          <p:cNvSpPr txBox="1"/>
          <p:nvPr/>
        </p:nvSpPr>
        <p:spPr>
          <a:xfrm>
            <a:off x="9286797" y="3552938"/>
            <a:ext cx="1582869" cy="369332"/>
          </a:xfrm>
          <a:prstGeom prst="rect">
            <a:avLst/>
          </a:prstGeom>
          <a:noFill/>
        </p:spPr>
        <p:txBody>
          <a:bodyPr wrap="none" rtlCol="0">
            <a:spAutoFit/>
          </a:bodyPr>
          <a:lstStyle/>
          <a:p>
            <a:r>
              <a:rPr lang="en-US" dirty="0">
                <a:solidFill>
                  <a:schemeClr val="bg1"/>
                </a:solidFill>
              </a:rPr>
              <a:t>Is wall space 2’</a:t>
            </a:r>
          </a:p>
        </p:txBody>
      </p:sp>
      <p:sp>
        <p:nvSpPr>
          <p:cNvPr id="41" name="TextBox 40">
            <a:extLst>
              <a:ext uri="{FF2B5EF4-FFF2-40B4-BE49-F238E27FC236}">
                <a16:creationId xmlns:a16="http://schemas.microsoft.com/office/drawing/2014/main" id="{1075E14A-C13F-610D-BD51-88127DC19636}"/>
              </a:ext>
            </a:extLst>
          </p:cNvPr>
          <p:cNvSpPr txBox="1"/>
          <p:nvPr/>
        </p:nvSpPr>
        <p:spPr>
          <a:xfrm>
            <a:off x="2846070" y="4635345"/>
            <a:ext cx="4819650" cy="1477328"/>
          </a:xfrm>
          <a:prstGeom prst="rect">
            <a:avLst/>
          </a:prstGeom>
          <a:noFill/>
        </p:spPr>
        <p:txBody>
          <a:bodyPr wrap="square" rtlCol="0">
            <a:spAutoFit/>
          </a:bodyPr>
          <a:lstStyle/>
          <a:p>
            <a:r>
              <a:rPr lang="en-US" dirty="0"/>
              <a:t>Art 210.52(A)(2)(1) A wall space includes: (1) Any wall space 24” or wider and unbroken by doorways and similar, stationary appliances, fireplaces, or fixed cabinets </a:t>
            </a:r>
            <a:r>
              <a:rPr lang="en-US" strike="sngStrike" dirty="0"/>
              <a:t>without a countertop or similar work surface.</a:t>
            </a:r>
          </a:p>
        </p:txBody>
      </p:sp>
      <p:pic>
        <p:nvPicPr>
          <p:cNvPr id="46" name="Picture 45">
            <a:extLst>
              <a:ext uri="{FF2B5EF4-FFF2-40B4-BE49-F238E27FC236}">
                <a16:creationId xmlns:a16="http://schemas.microsoft.com/office/drawing/2014/main" id="{A6F745D2-3393-AB36-797E-AC04491F70E8}"/>
              </a:ext>
            </a:extLst>
          </p:cNvPr>
          <p:cNvPicPr>
            <a:picLocks noChangeAspect="1"/>
          </p:cNvPicPr>
          <p:nvPr/>
        </p:nvPicPr>
        <p:blipFill>
          <a:blip r:embed="rId4"/>
          <a:srcRect l="-1290" t="30944" r="1290" b="9467"/>
          <a:stretch>
            <a:fillRect/>
          </a:stretch>
        </p:blipFill>
        <p:spPr>
          <a:xfrm>
            <a:off x="7825017" y="1297903"/>
            <a:ext cx="4200634" cy="33374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7" name="TextBox 46">
            <a:extLst>
              <a:ext uri="{FF2B5EF4-FFF2-40B4-BE49-F238E27FC236}">
                <a16:creationId xmlns:a16="http://schemas.microsoft.com/office/drawing/2014/main" id="{A3A3778E-0E90-142A-FA39-F63BA8925DDA}"/>
              </a:ext>
            </a:extLst>
          </p:cNvPr>
          <p:cNvSpPr txBox="1"/>
          <p:nvPr/>
        </p:nvSpPr>
        <p:spPr>
          <a:xfrm>
            <a:off x="9367738" y="2039417"/>
            <a:ext cx="1361655" cy="646331"/>
          </a:xfrm>
          <a:prstGeom prst="rect">
            <a:avLst/>
          </a:prstGeom>
          <a:noFill/>
        </p:spPr>
        <p:txBody>
          <a:bodyPr wrap="none" rtlCol="0">
            <a:spAutoFit/>
          </a:bodyPr>
          <a:lstStyle/>
          <a:p>
            <a:pPr algn="ctr"/>
            <a:r>
              <a:rPr lang="en-US" dirty="0">
                <a:solidFill>
                  <a:schemeClr val="bg1"/>
                </a:solidFill>
              </a:rPr>
              <a:t>Is this a wall </a:t>
            </a:r>
          </a:p>
          <a:p>
            <a:pPr algn="ctr"/>
            <a:r>
              <a:rPr lang="en-US" dirty="0">
                <a:solidFill>
                  <a:schemeClr val="bg1"/>
                </a:solidFill>
              </a:rPr>
              <a:t>space?</a:t>
            </a:r>
          </a:p>
        </p:txBody>
      </p:sp>
      <p:sp>
        <p:nvSpPr>
          <p:cNvPr id="48" name="TextBox 47">
            <a:extLst>
              <a:ext uri="{FF2B5EF4-FFF2-40B4-BE49-F238E27FC236}">
                <a16:creationId xmlns:a16="http://schemas.microsoft.com/office/drawing/2014/main" id="{46E087F9-8B9F-635C-E697-E9943EF69364}"/>
              </a:ext>
            </a:extLst>
          </p:cNvPr>
          <p:cNvSpPr txBox="1"/>
          <p:nvPr/>
        </p:nvSpPr>
        <p:spPr>
          <a:xfrm>
            <a:off x="9107169" y="3137439"/>
            <a:ext cx="1900072" cy="1200329"/>
          </a:xfrm>
          <a:prstGeom prst="rect">
            <a:avLst/>
          </a:prstGeom>
          <a:noFill/>
        </p:spPr>
        <p:txBody>
          <a:bodyPr wrap="none" rtlCol="0">
            <a:spAutoFit/>
          </a:bodyPr>
          <a:lstStyle/>
          <a:p>
            <a:pPr algn="ctr"/>
            <a:r>
              <a:rPr lang="en-US" dirty="0">
                <a:solidFill>
                  <a:schemeClr val="bg1"/>
                </a:solidFill>
              </a:rPr>
              <a:t>Yes if 2’ or more</a:t>
            </a:r>
          </a:p>
          <a:p>
            <a:pPr algn="ctr"/>
            <a:r>
              <a:rPr lang="en-US" dirty="0">
                <a:solidFill>
                  <a:schemeClr val="bg1"/>
                </a:solidFill>
              </a:rPr>
              <a:t>and </a:t>
            </a:r>
            <a:r>
              <a:rPr lang="en-US" dirty="0" err="1">
                <a:solidFill>
                  <a:schemeClr val="bg1"/>
                </a:solidFill>
              </a:rPr>
              <a:t>recepitacle</a:t>
            </a:r>
            <a:r>
              <a:rPr lang="en-US" dirty="0">
                <a:solidFill>
                  <a:schemeClr val="bg1"/>
                </a:solidFill>
              </a:rPr>
              <a:t> is </a:t>
            </a:r>
          </a:p>
          <a:p>
            <a:pPr algn="ctr"/>
            <a:r>
              <a:rPr lang="en-US" dirty="0">
                <a:solidFill>
                  <a:schemeClr val="bg1"/>
                </a:solidFill>
              </a:rPr>
              <a:t>less than 5’6” from</a:t>
            </a:r>
          </a:p>
          <a:p>
            <a:pPr algn="ctr"/>
            <a:r>
              <a:rPr lang="en-US" dirty="0">
                <a:solidFill>
                  <a:schemeClr val="bg1"/>
                </a:solidFill>
              </a:rPr>
              <a:t>The floor.</a:t>
            </a:r>
          </a:p>
        </p:txBody>
      </p:sp>
      <p:cxnSp>
        <p:nvCxnSpPr>
          <p:cNvPr id="50" name="Straight Arrow Connector 49">
            <a:extLst>
              <a:ext uri="{FF2B5EF4-FFF2-40B4-BE49-F238E27FC236}">
                <a16:creationId xmlns:a16="http://schemas.microsoft.com/office/drawing/2014/main" id="{AD3A12E9-A469-A5AB-21DF-AD13ECCAB324}"/>
              </a:ext>
            </a:extLst>
          </p:cNvPr>
          <p:cNvCxnSpPr>
            <a:cxnSpLocks/>
          </p:cNvCxnSpPr>
          <p:nvPr/>
        </p:nvCxnSpPr>
        <p:spPr>
          <a:xfrm>
            <a:off x="9219813" y="2679457"/>
            <a:ext cx="1587671" cy="1898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922071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1000"/>
                                        <p:tgtEl>
                                          <p:spTgt spid="12">
                                            <p:txEl>
                                              <p:pRg st="0" end="0"/>
                                            </p:txEl>
                                          </p:spTgt>
                                        </p:tgtEl>
                                      </p:cBhvr>
                                    </p:animEffect>
                                    <p:anim calcmode="lin" valueType="num">
                                      <p:cBhvr>
                                        <p:cTn id="1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par>
                          <p:cTn id="18" fill="hold">
                            <p:stCondLst>
                              <p:cond delay="0"/>
                            </p:stCondLst>
                            <p:childTnLst>
                              <p:par>
                                <p:cTn id="19" presetID="6" presetClass="entr" presetSubtype="16"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circle(in)">
                                      <p:cBhvr>
                                        <p:cTn id="21" dur="2000"/>
                                        <p:tgtEl>
                                          <p:spTgt spid="13"/>
                                        </p:tgtEl>
                                      </p:cBhvr>
                                    </p:animEffect>
                                  </p:childTnLst>
                                </p:cTn>
                              </p:par>
                            </p:childTnLst>
                          </p:cTn>
                        </p:par>
                        <p:par>
                          <p:cTn id="22" fill="hold">
                            <p:stCondLst>
                              <p:cond delay="2000"/>
                            </p:stCondLst>
                            <p:childTnLst>
                              <p:par>
                                <p:cTn id="23" presetID="1"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2000"/>
                            </p:stCondLst>
                            <p:childTnLst>
                              <p:par>
                                <p:cTn id="26" presetID="1" presetClass="entr" presetSubtype="0" fill="hold" nodeType="afterEffect">
                                  <p:stCondLst>
                                    <p:cond delay="0"/>
                                  </p:stCondLst>
                                  <p:childTnLst>
                                    <p:set>
                                      <p:cBhvr>
                                        <p:cTn id="27" dur="1" fill="hold">
                                          <p:stCondLst>
                                            <p:cond delay="0"/>
                                          </p:stCondLst>
                                        </p:cTn>
                                        <p:tgtEl>
                                          <p:spTgt spid="31"/>
                                        </p:tgtEl>
                                        <p:attrNameLst>
                                          <p:attrName>style.visibility</p:attrName>
                                        </p:attrNameLst>
                                      </p:cBhvr>
                                      <p:to>
                                        <p:strVal val="visible"/>
                                      </p:to>
                                    </p:set>
                                  </p:childTnLst>
                                </p:cTn>
                              </p:par>
                            </p:childTnLst>
                          </p:cTn>
                        </p:par>
                        <p:par>
                          <p:cTn id="28" fill="hold">
                            <p:stCondLst>
                              <p:cond delay="2000"/>
                            </p:stCondLst>
                            <p:childTnLst>
                              <p:par>
                                <p:cTn id="29" presetID="1" presetClass="entr" presetSubtype="0" fill="hold" nodeType="after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par>
                          <p:cTn id="31" fill="hold">
                            <p:stCondLst>
                              <p:cond delay="2000"/>
                            </p:stCondLst>
                            <p:childTnLst>
                              <p:par>
                                <p:cTn id="32" presetID="1" presetClass="entr" presetSubtype="0" fill="hold" grpId="0" nodeType="afterEffect">
                                  <p:stCondLst>
                                    <p:cond delay="0"/>
                                  </p:stCondLst>
                                  <p:childTnLst>
                                    <p:set>
                                      <p:cBhvr>
                                        <p:cTn id="33" dur="1" fill="hold">
                                          <p:stCondLst>
                                            <p:cond delay="0"/>
                                          </p:stCondLst>
                                        </p:cTn>
                                        <p:tgtEl>
                                          <p:spTgt spid="35"/>
                                        </p:tgtEl>
                                        <p:attrNameLst>
                                          <p:attrName>style.visibility</p:attrName>
                                        </p:attrNameLst>
                                      </p:cBhvr>
                                      <p:to>
                                        <p:strVal val="visible"/>
                                      </p:to>
                                    </p:set>
                                  </p:childTnLst>
                                </p:cTn>
                              </p:par>
                            </p:childTnLst>
                          </p:cTn>
                        </p:par>
                        <p:par>
                          <p:cTn id="34" fill="hold">
                            <p:stCondLst>
                              <p:cond delay="2000"/>
                            </p:stCondLst>
                            <p:childTnLst>
                              <p:par>
                                <p:cTn id="35" presetID="1" presetClass="entr" presetSubtype="0"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par>
                          <p:cTn id="37" fill="hold">
                            <p:stCondLst>
                              <p:cond delay="2000"/>
                            </p:stCondLst>
                            <p:childTnLst>
                              <p:par>
                                <p:cTn id="38" presetID="1" presetClass="entr" presetSubtype="0" fill="hold" grpId="0" nodeType="afterEffect">
                                  <p:stCondLst>
                                    <p:cond delay="0"/>
                                  </p:stCondLst>
                                  <p:childTnLst>
                                    <p:set>
                                      <p:cBhvr>
                                        <p:cTn id="39" dur="1" fill="hold">
                                          <p:stCondLst>
                                            <p:cond delay="0"/>
                                          </p:stCondLst>
                                        </p:cTn>
                                        <p:tgtEl>
                                          <p:spTgt spid="37"/>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8"/>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41"/>
                                        </p:tgtEl>
                                        <p:attrNameLst>
                                          <p:attrName>style.visibility</p:attrName>
                                        </p:attrNameLst>
                                      </p:cBhvr>
                                      <p:to>
                                        <p:strVal val="visible"/>
                                      </p:to>
                                    </p:set>
                                  </p:childTnLst>
                                </p:cTn>
                              </p:par>
                            </p:childTnLst>
                          </p:cTn>
                        </p:par>
                        <p:par>
                          <p:cTn id="48" fill="hold">
                            <p:stCondLst>
                              <p:cond delay="0"/>
                            </p:stCondLst>
                            <p:childTnLst>
                              <p:par>
                                <p:cTn id="49" presetID="6" presetClass="entr" presetSubtype="16" fill="hold" nodeType="after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circle(in)">
                                      <p:cBhvr>
                                        <p:cTn id="51" dur="2000"/>
                                        <p:tgtEl>
                                          <p:spTgt spid="46"/>
                                        </p:tgtEl>
                                      </p:cBhvr>
                                    </p:animEffect>
                                  </p:childTnLst>
                                </p:cTn>
                              </p:par>
                            </p:childTnLst>
                          </p:cTn>
                        </p:par>
                        <p:par>
                          <p:cTn id="52" fill="hold">
                            <p:stCondLst>
                              <p:cond delay="2000"/>
                            </p:stCondLst>
                            <p:childTnLst>
                              <p:par>
                                <p:cTn id="53" presetID="21" presetClass="entr" presetSubtype="1" fill="hold" grpId="0" nodeType="after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wheel(1)">
                                      <p:cBhvr>
                                        <p:cTn id="55" dur="2000"/>
                                        <p:tgtEl>
                                          <p:spTgt spid="47"/>
                                        </p:tgtEl>
                                      </p:cBhvr>
                                    </p:animEffect>
                                  </p:childTnLst>
                                </p:cTn>
                              </p:par>
                              <p:par>
                                <p:cTn id="56" presetID="1" presetClass="entr" presetSubtype="0" fill="hold" nodeType="withEffect">
                                  <p:stCondLst>
                                    <p:cond delay="0"/>
                                  </p:stCondLst>
                                  <p:childTnLst>
                                    <p:set>
                                      <p:cBhvr>
                                        <p:cTn id="57" dur="1" fill="hold">
                                          <p:stCondLst>
                                            <p:cond delay="0"/>
                                          </p:stCondLst>
                                        </p:cTn>
                                        <p:tgtEl>
                                          <p:spTgt spid="50"/>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48"/>
                                        </p:tgtEl>
                                        <p:attrNameLst>
                                          <p:attrName>style.visibility</p:attrName>
                                        </p:attrNameLst>
                                      </p:cBhvr>
                                      <p:to>
                                        <p:strVal val="visible"/>
                                      </p:to>
                                    </p:set>
                                    <p:animEffect transition="in" filter="wheel(1)">
                                      <p:cBhvr>
                                        <p:cTn id="62" dur="2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3" grpId="0"/>
      <p:bldP spid="35" grpId="0"/>
      <p:bldP spid="36" grpId="0"/>
      <p:bldP spid="37" grpId="0"/>
      <p:bldP spid="38" grpId="0"/>
      <p:bldP spid="41" grpId="0"/>
      <p:bldP spid="47" grpId="0"/>
      <p:bldP spid="4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A83A-CDA0-5139-DE5B-D8A477ABA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3591F-9B0C-523C-6BFE-F9A77A042F2E}"/>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2FC515BB-C3E0-80EE-2FDF-DCCBD0BF247F}"/>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E5085226-9DF7-51DF-9528-74C00014EF07}"/>
              </a:ext>
            </a:extLst>
          </p:cNvPr>
          <p:cNvSpPr>
            <a:spLocks noGrp="1"/>
          </p:cNvSpPr>
          <p:nvPr>
            <p:ph type="sldNum" sz="quarter" idx="12"/>
          </p:nvPr>
        </p:nvSpPr>
        <p:spPr/>
        <p:txBody>
          <a:bodyPr/>
          <a:lstStyle/>
          <a:p>
            <a:fld id="{6D22F896-40B5-4ADD-8801-0D06FADFA095}" type="slidenum">
              <a:rPr lang="en-US" smtClean="0"/>
              <a:t>37</a:t>
            </a:fld>
            <a:endParaRPr lang="en-US" dirty="0"/>
          </a:p>
        </p:txBody>
      </p:sp>
      <p:pic>
        <p:nvPicPr>
          <p:cNvPr id="9" name="Picture 8">
            <a:extLst>
              <a:ext uri="{FF2B5EF4-FFF2-40B4-BE49-F238E27FC236}">
                <a16:creationId xmlns:a16="http://schemas.microsoft.com/office/drawing/2014/main" id="{44B232A6-7DF7-A62A-A033-C78763369AF3}"/>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68D324CF-2965-3751-8DBE-873783DF75D3}"/>
              </a:ext>
            </a:extLst>
          </p:cNvPr>
          <p:cNvSpPr txBox="1"/>
          <p:nvPr/>
        </p:nvSpPr>
        <p:spPr>
          <a:xfrm>
            <a:off x="2914650" y="1162050"/>
            <a:ext cx="4819650" cy="369332"/>
          </a:xfrm>
          <a:prstGeom prst="rect">
            <a:avLst/>
          </a:prstGeom>
          <a:noFill/>
        </p:spPr>
        <p:txBody>
          <a:bodyPr wrap="square" rtlCol="0">
            <a:spAutoFit/>
          </a:bodyPr>
          <a:lstStyle/>
          <a:p>
            <a:r>
              <a:rPr lang="en-US" dirty="0"/>
              <a:t>Article 210.52 Dwelling Unit Receptacle Outlets</a:t>
            </a:r>
          </a:p>
        </p:txBody>
      </p:sp>
      <p:sp>
        <p:nvSpPr>
          <p:cNvPr id="12" name="TextBox 11">
            <a:extLst>
              <a:ext uri="{FF2B5EF4-FFF2-40B4-BE49-F238E27FC236}">
                <a16:creationId xmlns:a16="http://schemas.microsoft.com/office/drawing/2014/main" id="{C02E8833-6BDD-3505-1C75-66D3890FA0D9}"/>
              </a:ext>
            </a:extLst>
          </p:cNvPr>
          <p:cNvSpPr txBox="1"/>
          <p:nvPr/>
        </p:nvSpPr>
        <p:spPr>
          <a:xfrm>
            <a:off x="2914650" y="1688766"/>
            <a:ext cx="4899892" cy="923330"/>
          </a:xfrm>
          <a:prstGeom prst="rect">
            <a:avLst/>
          </a:prstGeom>
          <a:noFill/>
        </p:spPr>
        <p:txBody>
          <a:bodyPr wrap="square" rtlCol="0">
            <a:spAutoFit/>
          </a:bodyPr>
          <a:lstStyle/>
          <a:p>
            <a:r>
              <a:rPr lang="en-US" dirty="0"/>
              <a:t>Art 210.52(A)(2)(2) A wall space includes: The space occupied by fixed panels in walls, other than sliding panels.</a:t>
            </a:r>
            <a:endParaRPr lang="en-US" u="sng" dirty="0">
              <a:solidFill>
                <a:srgbClr val="FFFF00"/>
              </a:solidFill>
            </a:endParaRPr>
          </a:p>
        </p:txBody>
      </p:sp>
      <p:sp>
        <p:nvSpPr>
          <p:cNvPr id="6" name="TextBox 5">
            <a:extLst>
              <a:ext uri="{FF2B5EF4-FFF2-40B4-BE49-F238E27FC236}">
                <a16:creationId xmlns:a16="http://schemas.microsoft.com/office/drawing/2014/main" id="{80453DAB-E13E-BABD-8D00-F70DC15491E9}"/>
              </a:ext>
            </a:extLst>
          </p:cNvPr>
          <p:cNvSpPr txBox="1"/>
          <p:nvPr/>
        </p:nvSpPr>
        <p:spPr>
          <a:xfrm>
            <a:off x="8525311" y="1688766"/>
            <a:ext cx="3120589" cy="369332"/>
          </a:xfrm>
          <a:prstGeom prst="rect">
            <a:avLst/>
          </a:prstGeom>
          <a:noFill/>
        </p:spPr>
        <p:txBody>
          <a:bodyPr wrap="square" rtlCol="0">
            <a:spAutoFit/>
          </a:bodyPr>
          <a:lstStyle/>
          <a:p>
            <a:r>
              <a:rPr lang="en-US" dirty="0"/>
              <a:t>What we talking about?</a:t>
            </a:r>
          </a:p>
        </p:txBody>
      </p:sp>
      <p:pic>
        <p:nvPicPr>
          <p:cNvPr id="8" name="Picture 7">
            <a:extLst>
              <a:ext uri="{FF2B5EF4-FFF2-40B4-BE49-F238E27FC236}">
                <a16:creationId xmlns:a16="http://schemas.microsoft.com/office/drawing/2014/main" id="{E07A1CA3-A351-1BCF-59AC-C3A449ECCD67}"/>
              </a:ext>
            </a:extLst>
          </p:cNvPr>
          <p:cNvPicPr>
            <a:picLocks noChangeAspect="1"/>
          </p:cNvPicPr>
          <p:nvPr/>
        </p:nvPicPr>
        <p:blipFill>
          <a:blip r:embed="rId3"/>
          <a:stretch>
            <a:fillRect/>
          </a:stretch>
        </p:blipFill>
        <p:spPr>
          <a:xfrm>
            <a:off x="7999980" y="2035139"/>
            <a:ext cx="3793859" cy="25292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4" name="Straight Arrow Connector 13">
            <a:extLst>
              <a:ext uri="{FF2B5EF4-FFF2-40B4-BE49-F238E27FC236}">
                <a16:creationId xmlns:a16="http://schemas.microsoft.com/office/drawing/2014/main" id="{ED600AD8-4C6C-8F72-3468-24FB64A04781}"/>
              </a:ext>
            </a:extLst>
          </p:cNvPr>
          <p:cNvCxnSpPr>
            <a:cxnSpLocks/>
          </p:cNvCxnSpPr>
          <p:nvPr/>
        </p:nvCxnSpPr>
        <p:spPr>
          <a:xfrm>
            <a:off x="9334500" y="3581400"/>
            <a:ext cx="1127760" cy="1371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D6F3357E-07CE-7C27-6E20-11185810C0B1}"/>
              </a:ext>
            </a:extLst>
          </p:cNvPr>
          <p:cNvCxnSpPr>
            <a:cxnSpLocks/>
          </p:cNvCxnSpPr>
          <p:nvPr/>
        </p:nvCxnSpPr>
        <p:spPr>
          <a:xfrm flipH="1">
            <a:off x="8525311" y="3581400"/>
            <a:ext cx="809189" cy="1371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000391B1-6965-934E-A80D-246BAAB9357B}"/>
              </a:ext>
            </a:extLst>
          </p:cNvPr>
          <p:cNvCxnSpPr>
            <a:cxnSpLocks/>
          </p:cNvCxnSpPr>
          <p:nvPr/>
        </p:nvCxnSpPr>
        <p:spPr>
          <a:xfrm flipH="1" flipV="1">
            <a:off x="11247813" y="3832860"/>
            <a:ext cx="623187" cy="685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7BC72885-B473-1988-6390-31F7EE5354FA}"/>
              </a:ext>
            </a:extLst>
          </p:cNvPr>
          <p:cNvSpPr txBox="1"/>
          <p:nvPr/>
        </p:nvSpPr>
        <p:spPr>
          <a:xfrm>
            <a:off x="9896910" y="2772462"/>
            <a:ext cx="690317" cy="584775"/>
          </a:xfrm>
          <a:prstGeom prst="rect">
            <a:avLst/>
          </a:prstGeom>
          <a:noFill/>
        </p:spPr>
        <p:txBody>
          <a:bodyPr wrap="none" rtlCol="0">
            <a:spAutoFit/>
          </a:bodyPr>
          <a:lstStyle/>
          <a:p>
            <a:r>
              <a:rPr lang="en-US" sz="1600" dirty="0">
                <a:solidFill>
                  <a:schemeClr val="bg1"/>
                </a:solidFill>
              </a:rPr>
              <a:t>Fixed </a:t>
            </a:r>
          </a:p>
          <a:p>
            <a:r>
              <a:rPr lang="en-US" sz="1600" dirty="0">
                <a:solidFill>
                  <a:schemeClr val="bg1"/>
                </a:solidFill>
              </a:rPr>
              <a:t>Panel</a:t>
            </a:r>
          </a:p>
        </p:txBody>
      </p:sp>
      <p:sp>
        <p:nvSpPr>
          <p:cNvPr id="28" name="TextBox 27">
            <a:extLst>
              <a:ext uri="{FF2B5EF4-FFF2-40B4-BE49-F238E27FC236}">
                <a16:creationId xmlns:a16="http://schemas.microsoft.com/office/drawing/2014/main" id="{E7D4E0CB-1EA2-22EF-FA18-3E4B754EFBCC}"/>
              </a:ext>
            </a:extLst>
          </p:cNvPr>
          <p:cNvSpPr txBox="1"/>
          <p:nvPr/>
        </p:nvSpPr>
        <p:spPr>
          <a:xfrm>
            <a:off x="10557496" y="2772461"/>
            <a:ext cx="795411" cy="584775"/>
          </a:xfrm>
          <a:prstGeom prst="rect">
            <a:avLst/>
          </a:prstGeom>
          <a:noFill/>
        </p:spPr>
        <p:txBody>
          <a:bodyPr wrap="none" rtlCol="0">
            <a:spAutoFit/>
          </a:bodyPr>
          <a:lstStyle/>
          <a:p>
            <a:r>
              <a:rPr lang="en-US" sz="1600" dirty="0">
                <a:solidFill>
                  <a:schemeClr val="bg1"/>
                </a:solidFill>
              </a:rPr>
              <a:t>Sliding </a:t>
            </a:r>
          </a:p>
          <a:p>
            <a:r>
              <a:rPr lang="en-US" sz="1600" dirty="0">
                <a:solidFill>
                  <a:schemeClr val="bg1"/>
                </a:solidFill>
              </a:rPr>
              <a:t>Panel</a:t>
            </a:r>
          </a:p>
        </p:txBody>
      </p:sp>
      <p:sp>
        <p:nvSpPr>
          <p:cNvPr id="29" name="TextBox 28">
            <a:extLst>
              <a:ext uri="{FF2B5EF4-FFF2-40B4-BE49-F238E27FC236}">
                <a16:creationId xmlns:a16="http://schemas.microsoft.com/office/drawing/2014/main" id="{ADBCB78D-5F8C-FFB9-BAF5-176483B8C8E9}"/>
              </a:ext>
            </a:extLst>
          </p:cNvPr>
          <p:cNvSpPr txBox="1"/>
          <p:nvPr/>
        </p:nvSpPr>
        <p:spPr>
          <a:xfrm>
            <a:off x="11231957" y="3518943"/>
            <a:ext cx="747320" cy="369332"/>
          </a:xfrm>
          <a:prstGeom prst="rect">
            <a:avLst/>
          </a:prstGeom>
          <a:noFill/>
        </p:spPr>
        <p:txBody>
          <a:bodyPr wrap="none" rtlCol="0">
            <a:spAutoFit/>
          </a:bodyPr>
          <a:lstStyle/>
          <a:p>
            <a:r>
              <a:rPr lang="en-US" dirty="0">
                <a:solidFill>
                  <a:schemeClr val="bg1"/>
                </a:solidFill>
              </a:rPr>
              <a:t>w/I 6’</a:t>
            </a:r>
          </a:p>
        </p:txBody>
      </p:sp>
      <p:sp>
        <p:nvSpPr>
          <p:cNvPr id="30" name="TextBox 29">
            <a:extLst>
              <a:ext uri="{FF2B5EF4-FFF2-40B4-BE49-F238E27FC236}">
                <a16:creationId xmlns:a16="http://schemas.microsoft.com/office/drawing/2014/main" id="{775DA08D-DE9F-BA5A-131A-C3FB4825C8A8}"/>
              </a:ext>
            </a:extLst>
          </p:cNvPr>
          <p:cNvSpPr txBox="1"/>
          <p:nvPr/>
        </p:nvSpPr>
        <p:spPr>
          <a:xfrm>
            <a:off x="9056871" y="3276600"/>
            <a:ext cx="747320" cy="369332"/>
          </a:xfrm>
          <a:prstGeom prst="rect">
            <a:avLst/>
          </a:prstGeom>
          <a:noFill/>
        </p:spPr>
        <p:txBody>
          <a:bodyPr wrap="none" rtlCol="0">
            <a:spAutoFit/>
          </a:bodyPr>
          <a:lstStyle/>
          <a:p>
            <a:r>
              <a:rPr lang="en-US" dirty="0">
                <a:solidFill>
                  <a:schemeClr val="bg1"/>
                </a:solidFill>
              </a:rPr>
              <a:t>w/I 6’</a:t>
            </a:r>
          </a:p>
        </p:txBody>
      </p:sp>
    </p:spTree>
    <p:extLst>
      <p:ext uri="{BB962C8B-B14F-4D97-AF65-F5344CB8AC3E}">
        <p14:creationId xmlns:p14="http://schemas.microsoft.com/office/powerpoint/2010/main" val="2193162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1000"/>
                                        <p:tgtEl>
                                          <p:spTgt spid="12">
                                            <p:txEl>
                                              <p:pRg st="0" end="0"/>
                                            </p:txEl>
                                          </p:spTgt>
                                        </p:tgtEl>
                                      </p:cBhvr>
                                    </p:animEffect>
                                    <p:anim calcmode="lin" valueType="num">
                                      <p:cBhvr>
                                        <p:cTn id="1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6" grpId="0"/>
      <p:bldP spid="27" grpId="0"/>
      <p:bldP spid="28" grpId="0"/>
      <p:bldP spid="29" grpId="0"/>
      <p:bldP spid="3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BFDE2-7A76-B078-C73D-8FA907EE39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1B0F00-F19C-BAAC-9B00-0A96F3D31983}"/>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04FD2B6C-BC1F-2A7D-FC48-0AABA21E167D}"/>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1EA7EF78-3446-DB8E-8093-B6F68025E439}"/>
              </a:ext>
            </a:extLst>
          </p:cNvPr>
          <p:cNvSpPr>
            <a:spLocks noGrp="1"/>
          </p:cNvSpPr>
          <p:nvPr>
            <p:ph type="sldNum" sz="quarter" idx="12"/>
          </p:nvPr>
        </p:nvSpPr>
        <p:spPr/>
        <p:txBody>
          <a:bodyPr/>
          <a:lstStyle/>
          <a:p>
            <a:fld id="{6D22F896-40B5-4ADD-8801-0D06FADFA095}" type="slidenum">
              <a:rPr lang="en-US" smtClean="0"/>
              <a:t>38</a:t>
            </a:fld>
            <a:endParaRPr lang="en-US" dirty="0"/>
          </a:p>
        </p:txBody>
      </p:sp>
      <p:pic>
        <p:nvPicPr>
          <p:cNvPr id="9" name="Picture 8">
            <a:extLst>
              <a:ext uri="{FF2B5EF4-FFF2-40B4-BE49-F238E27FC236}">
                <a16:creationId xmlns:a16="http://schemas.microsoft.com/office/drawing/2014/main" id="{6702CEF7-C42C-7868-7E3A-C7F2C671FA4A}"/>
              </a:ext>
            </a:extLst>
          </p:cNvPr>
          <p:cNvPicPr>
            <a:picLocks noChangeAspect="1"/>
          </p:cNvPicPr>
          <p:nvPr/>
        </p:nvPicPr>
        <p:blipFill>
          <a:blip r:embed="rId2"/>
          <a:stretch>
            <a:fillRect/>
          </a:stretch>
        </p:blipFill>
        <p:spPr>
          <a:xfrm>
            <a:off x="7922202" y="5775324"/>
            <a:ext cx="1824471" cy="1029821"/>
          </a:xfrm>
          <a:prstGeom prst="rect">
            <a:avLst/>
          </a:prstGeom>
        </p:spPr>
      </p:pic>
      <p:pic>
        <p:nvPicPr>
          <p:cNvPr id="3" name="Picture 2" descr="what do grey squirrels eat: grey squirrel tree – CEQP">
            <a:extLst>
              <a:ext uri="{FF2B5EF4-FFF2-40B4-BE49-F238E27FC236}">
                <a16:creationId xmlns:a16="http://schemas.microsoft.com/office/drawing/2014/main" id="{C8DDC034-242E-AD8E-DCD5-4D1FB50B8B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687" y="0"/>
            <a:ext cx="10300313" cy="68668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40A291F-9136-E3F0-8A23-1332737C186E}"/>
              </a:ext>
            </a:extLst>
          </p:cNvPr>
          <p:cNvSpPr/>
          <p:nvPr/>
        </p:nvSpPr>
        <p:spPr>
          <a:xfrm rot="16200000">
            <a:off x="-1117621" y="2801158"/>
            <a:ext cx="4124399" cy="1569660"/>
          </a:xfrm>
          <a:prstGeom prst="rect">
            <a:avLst/>
          </a:prstGeom>
          <a:noFill/>
        </p:spPr>
        <p:txBody>
          <a:bodyPr wrap="none" lIns="91440" tIns="45720" rIns="91440" bIns="45720">
            <a:spAutoFit/>
          </a:bodyPr>
          <a:lstStyle/>
          <a:p>
            <a:pPr algn="ctr"/>
            <a:r>
              <a:rPr lang="en-US" sz="9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Squirrel</a:t>
            </a:r>
          </a:p>
        </p:txBody>
      </p:sp>
      <p:sp>
        <p:nvSpPr>
          <p:cNvPr id="16" name="Thought Bubble: Cloud 15">
            <a:extLst>
              <a:ext uri="{FF2B5EF4-FFF2-40B4-BE49-F238E27FC236}">
                <a16:creationId xmlns:a16="http://schemas.microsoft.com/office/drawing/2014/main" id="{2AB20868-CF6B-87AC-A558-57528726ACD0}"/>
              </a:ext>
            </a:extLst>
          </p:cNvPr>
          <p:cNvSpPr/>
          <p:nvPr/>
        </p:nvSpPr>
        <p:spPr>
          <a:xfrm>
            <a:off x="8176123" y="167480"/>
            <a:ext cx="3784349" cy="1996298"/>
          </a:xfrm>
          <a:prstGeom prst="cloudCallout">
            <a:avLst>
              <a:gd name="adj1" fmla="val -60785"/>
              <a:gd name="adj2" fmla="val 1306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Is this a wall space?</a:t>
            </a:r>
          </a:p>
          <a:p>
            <a:pPr algn="ctr"/>
            <a:endParaRPr lang="en-US" dirty="0"/>
          </a:p>
        </p:txBody>
      </p:sp>
      <p:pic>
        <p:nvPicPr>
          <p:cNvPr id="8" name="Picture 7">
            <a:extLst>
              <a:ext uri="{FF2B5EF4-FFF2-40B4-BE49-F238E27FC236}">
                <a16:creationId xmlns:a16="http://schemas.microsoft.com/office/drawing/2014/main" id="{EE9FE348-396C-C6D5-7C0C-BC33812E57BA}"/>
              </a:ext>
            </a:extLst>
          </p:cNvPr>
          <p:cNvPicPr>
            <a:picLocks noChangeAspect="1"/>
          </p:cNvPicPr>
          <p:nvPr/>
        </p:nvPicPr>
        <p:blipFill>
          <a:blip r:embed="rId4"/>
          <a:stretch>
            <a:fillRect/>
          </a:stretch>
        </p:blipFill>
        <p:spPr>
          <a:xfrm>
            <a:off x="2330712" y="719498"/>
            <a:ext cx="3013980" cy="4525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Freeform: Shape 9">
            <a:extLst>
              <a:ext uri="{FF2B5EF4-FFF2-40B4-BE49-F238E27FC236}">
                <a16:creationId xmlns:a16="http://schemas.microsoft.com/office/drawing/2014/main" id="{325A46D5-7E64-C46B-70A1-1DAC1D14D3F3}"/>
              </a:ext>
            </a:extLst>
          </p:cNvPr>
          <p:cNvSpPr/>
          <p:nvPr/>
        </p:nvSpPr>
        <p:spPr>
          <a:xfrm>
            <a:off x="2446020" y="2606040"/>
            <a:ext cx="2225039" cy="2804159"/>
          </a:xfrm>
          <a:custGeom>
            <a:avLst/>
            <a:gdLst>
              <a:gd name="csX0" fmla="*/ 0 w 1798320"/>
              <a:gd name="csY0" fmla="*/ 0 h 2263140"/>
              <a:gd name="csX1" fmla="*/ 83820 w 1798320"/>
              <a:gd name="csY1" fmla="*/ 2263140 h 2263140"/>
              <a:gd name="csX2" fmla="*/ 1798320 w 1798320"/>
              <a:gd name="csY2" fmla="*/ 1082040 h 2263140"/>
              <a:gd name="csX3" fmla="*/ 1798320 w 1798320"/>
              <a:gd name="csY3" fmla="*/ 137160 h 2263140"/>
              <a:gd name="csX4" fmla="*/ 0 w 1798320"/>
              <a:gd name="csY4" fmla="*/ 0 h 2263140"/>
            </a:gdLst>
            <a:ahLst/>
            <a:cxnLst>
              <a:cxn ang="0">
                <a:pos x="csX0" y="csY0"/>
              </a:cxn>
              <a:cxn ang="0">
                <a:pos x="csX1" y="csY1"/>
              </a:cxn>
              <a:cxn ang="0">
                <a:pos x="csX2" y="csY2"/>
              </a:cxn>
              <a:cxn ang="0">
                <a:pos x="csX3" y="csY3"/>
              </a:cxn>
              <a:cxn ang="0">
                <a:pos x="csX4" y="csY4"/>
              </a:cxn>
            </a:cxnLst>
            <a:rect l="l" t="t" r="r" b="b"/>
            <a:pathLst>
              <a:path w="1798320" h="2263140">
                <a:moveTo>
                  <a:pt x="0" y="0"/>
                </a:moveTo>
                <a:lnTo>
                  <a:pt x="83820" y="2263140"/>
                </a:lnTo>
                <a:lnTo>
                  <a:pt x="1798320" y="1082040"/>
                </a:lnTo>
                <a:lnTo>
                  <a:pt x="1798320" y="137160"/>
                </a:lnTo>
                <a:lnTo>
                  <a:pt x="0" y="0"/>
                </a:lnTo>
                <a:close/>
              </a:path>
            </a:pathLst>
          </a:cu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101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8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31D53-61C5-E830-A10F-C5F4A1D337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98098D-B678-47A8-AC20-98EE4039CF74}"/>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77373D07-2B38-89E0-5BF0-8A8541CE7670}"/>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AC5082A9-04E2-DB16-4EAC-DE591DBB4A75}"/>
              </a:ext>
            </a:extLst>
          </p:cNvPr>
          <p:cNvSpPr>
            <a:spLocks noGrp="1"/>
          </p:cNvSpPr>
          <p:nvPr>
            <p:ph type="sldNum" sz="quarter" idx="12"/>
          </p:nvPr>
        </p:nvSpPr>
        <p:spPr/>
        <p:txBody>
          <a:bodyPr/>
          <a:lstStyle/>
          <a:p>
            <a:fld id="{6D22F896-40B5-4ADD-8801-0D06FADFA095}" type="slidenum">
              <a:rPr lang="en-US" smtClean="0"/>
              <a:t>39</a:t>
            </a:fld>
            <a:endParaRPr lang="en-US" dirty="0"/>
          </a:p>
        </p:txBody>
      </p:sp>
      <p:pic>
        <p:nvPicPr>
          <p:cNvPr id="9" name="Picture 8">
            <a:extLst>
              <a:ext uri="{FF2B5EF4-FFF2-40B4-BE49-F238E27FC236}">
                <a16:creationId xmlns:a16="http://schemas.microsoft.com/office/drawing/2014/main" id="{78F55611-9631-7126-E447-82D2BA430A39}"/>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B78246A6-D37E-34D4-F47D-9A17C6B36013}"/>
              </a:ext>
            </a:extLst>
          </p:cNvPr>
          <p:cNvSpPr txBox="1"/>
          <p:nvPr/>
        </p:nvSpPr>
        <p:spPr>
          <a:xfrm>
            <a:off x="2914650" y="1162050"/>
            <a:ext cx="4819650" cy="369332"/>
          </a:xfrm>
          <a:prstGeom prst="rect">
            <a:avLst/>
          </a:prstGeom>
          <a:noFill/>
        </p:spPr>
        <p:txBody>
          <a:bodyPr wrap="square" rtlCol="0">
            <a:spAutoFit/>
          </a:bodyPr>
          <a:lstStyle/>
          <a:p>
            <a:r>
              <a:rPr lang="en-US" dirty="0"/>
              <a:t>Article 210.52 Dwelling Unit Receptacle Outlets</a:t>
            </a:r>
          </a:p>
        </p:txBody>
      </p:sp>
      <p:sp>
        <p:nvSpPr>
          <p:cNvPr id="12" name="TextBox 11">
            <a:extLst>
              <a:ext uri="{FF2B5EF4-FFF2-40B4-BE49-F238E27FC236}">
                <a16:creationId xmlns:a16="http://schemas.microsoft.com/office/drawing/2014/main" id="{F5F74DC8-3F0E-7E15-C69A-495710B6ADA0}"/>
              </a:ext>
            </a:extLst>
          </p:cNvPr>
          <p:cNvSpPr txBox="1"/>
          <p:nvPr/>
        </p:nvSpPr>
        <p:spPr>
          <a:xfrm>
            <a:off x="2914650" y="1688766"/>
            <a:ext cx="4899892" cy="923330"/>
          </a:xfrm>
          <a:prstGeom prst="rect">
            <a:avLst/>
          </a:prstGeom>
          <a:noFill/>
        </p:spPr>
        <p:txBody>
          <a:bodyPr wrap="square" rtlCol="0">
            <a:spAutoFit/>
          </a:bodyPr>
          <a:lstStyle/>
          <a:p>
            <a:r>
              <a:rPr lang="en-US" dirty="0"/>
              <a:t>Art 210.52(A)(2)(3) A wall space includes: The space created by fixed dividers, such as free-standing bars or open railings.</a:t>
            </a:r>
            <a:endParaRPr lang="en-US" u="sng" dirty="0">
              <a:solidFill>
                <a:srgbClr val="FFFF00"/>
              </a:solidFill>
            </a:endParaRPr>
          </a:p>
        </p:txBody>
      </p:sp>
      <p:pic>
        <p:nvPicPr>
          <p:cNvPr id="3" name="Picture 2">
            <a:extLst>
              <a:ext uri="{FF2B5EF4-FFF2-40B4-BE49-F238E27FC236}">
                <a16:creationId xmlns:a16="http://schemas.microsoft.com/office/drawing/2014/main" id="{EC08096D-6C4C-EB24-477D-E1442A77C9C0}"/>
              </a:ext>
            </a:extLst>
          </p:cNvPr>
          <p:cNvPicPr>
            <a:picLocks noChangeAspect="1"/>
          </p:cNvPicPr>
          <p:nvPr/>
        </p:nvPicPr>
        <p:blipFill>
          <a:blip r:embed="rId3"/>
          <a:stretch>
            <a:fillRect/>
          </a:stretch>
        </p:blipFill>
        <p:spPr>
          <a:xfrm>
            <a:off x="7922202" y="802273"/>
            <a:ext cx="3013980" cy="4525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1" name="Straight Arrow Connector 10">
            <a:extLst>
              <a:ext uri="{FF2B5EF4-FFF2-40B4-BE49-F238E27FC236}">
                <a16:creationId xmlns:a16="http://schemas.microsoft.com/office/drawing/2014/main" id="{83E70760-A3D5-6EE6-E6FE-BD945D73ACE3}"/>
              </a:ext>
            </a:extLst>
          </p:cNvPr>
          <p:cNvCxnSpPr>
            <a:cxnSpLocks/>
          </p:cNvCxnSpPr>
          <p:nvPr/>
        </p:nvCxnSpPr>
        <p:spPr>
          <a:xfrm flipH="1">
            <a:off x="8338242" y="3793402"/>
            <a:ext cx="1738265" cy="12719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5A606EFD-AA33-8618-37C7-7FC2A25194F2}"/>
              </a:ext>
            </a:extLst>
          </p:cNvPr>
          <p:cNvSpPr txBox="1"/>
          <p:nvPr/>
        </p:nvSpPr>
        <p:spPr>
          <a:xfrm>
            <a:off x="8169337" y="3149176"/>
            <a:ext cx="2874505" cy="923330"/>
          </a:xfrm>
          <a:prstGeom prst="rect">
            <a:avLst/>
          </a:prstGeom>
          <a:noFill/>
        </p:spPr>
        <p:txBody>
          <a:bodyPr wrap="none" rtlCol="0">
            <a:spAutoFit/>
          </a:bodyPr>
          <a:lstStyle/>
          <a:p>
            <a:r>
              <a:rPr lang="en-US" dirty="0"/>
              <a:t>If over 6’ the requirement </a:t>
            </a:r>
          </a:p>
          <a:p>
            <a:r>
              <a:rPr lang="en-US" dirty="0"/>
              <a:t>Can be satisfied with a floor </a:t>
            </a:r>
          </a:p>
          <a:p>
            <a:r>
              <a:rPr lang="en-US" dirty="0"/>
              <a:t>receptacle.</a:t>
            </a:r>
          </a:p>
        </p:txBody>
      </p:sp>
      <p:sp>
        <p:nvSpPr>
          <p:cNvPr id="19" name="Flowchart: Magnetic Disk 18">
            <a:extLst>
              <a:ext uri="{FF2B5EF4-FFF2-40B4-BE49-F238E27FC236}">
                <a16:creationId xmlns:a16="http://schemas.microsoft.com/office/drawing/2014/main" id="{001B7F49-4C27-D535-B4CD-71477C3557C8}"/>
              </a:ext>
            </a:extLst>
          </p:cNvPr>
          <p:cNvSpPr/>
          <p:nvPr/>
        </p:nvSpPr>
        <p:spPr>
          <a:xfrm>
            <a:off x="9455682" y="4155281"/>
            <a:ext cx="213419" cy="145585"/>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7ABFB687-53E5-6D06-8158-2353BBB39B00}"/>
              </a:ext>
            </a:extLst>
          </p:cNvPr>
          <p:cNvSpPr/>
          <p:nvPr/>
        </p:nvSpPr>
        <p:spPr>
          <a:xfrm>
            <a:off x="8094854" y="2606039"/>
            <a:ext cx="2225039" cy="2804159"/>
          </a:xfrm>
          <a:custGeom>
            <a:avLst/>
            <a:gdLst>
              <a:gd name="csX0" fmla="*/ 0 w 1798320"/>
              <a:gd name="csY0" fmla="*/ 0 h 2263140"/>
              <a:gd name="csX1" fmla="*/ 83820 w 1798320"/>
              <a:gd name="csY1" fmla="*/ 2263140 h 2263140"/>
              <a:gd name="csX2" fmla="*/ 1798320 w 1798320"/>
              <a:gd name="csY2" fmla="*/ 1082040 h 2263140"/>
              <a:gd name="csX3" fmla="*/ 1798320 w 1798320"/>
              <a:gd name="csY3" fmla="*/ 137160 h 2263140"/>
              <a:gd name="csX4" fmla="*/ 0 w 1798320"/>
              <a:gd name="csY4" fmla="*/ 0 h 2263140"/>
            </a:gdLst>
            <a:ahLst/>
            <a:cxnLst>
              <a:cxn ang="0">
                <a:pos x="csX0" y="csY0"/>
              </a:cxn>
              <a:cxn ang="0">
                <a:pos x="csX1" y="csY1"/>
              </a:cxn>
              <a:cxn ang="0">
                <a:pos x="csX2" y="csY2"/>
              </a:cxn>
              <a:cxn ang="0">
                <a:pos x="csX3" y="csY3"/>
              </a:cxn>
              <a:cxn ang="0">
                <a:pos x="csX4" y="csY4"/>
              </a:cxn>
            </a:cxnLst>
            <a:rect l="l" t="t" r="r" b="b"/>
            <a:pathLst>
              <a:path w="1798320" h="2263140">
                <a:moveTo>
                  <a:pt x="0" y="0"/>
                </a:moveTo>
                <a:lnTo>
                  <a:pt x="83820" y="2263140"/>
                </a:lnTo>
                <a:lnTo>
                  <a:pt x="1798320" y="1082040"/>
                </a:lnTo>
                <a:lnTo>
                  <a:pt x="1798320" y="137160"/>
                </a:lnTo>
                <a:lnTo>
                  <a:pt x="0" y="0"/>
                </a:lnTo>
                <a:close/>
              </a:path>
            </a:pathLst>
          </a:cu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65485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1000"/>
                                        <p:tgtEl>
                                          <p:spTgt spid="12">
                                            <p:txEl>
                                              <p:pRg st="0" end="0"/>
                                            </p:txEl>
                                          </p:spTgt>
                                        </p:tgtEl>
                                      </p:cBhvr>
                                    </p:animEffect>
                                    <p:anim calcmode="lin" valueType="num">
                                      <p:cBhvr>
                                        <p:cTn id="1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8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par>
                          <p:cTn id="26" fill="hold">
                            <p:stCondLst>
                              <p:cond delay="2000"/>
                            </p:stCondLst>
                            <p:childTnLst>
                              <p:par>
                                <p:cTn id="27" presetID="1" presetClass="entr" presetSubtype="0"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par>
                          <p:cTn id="29" fill="hold">
                            <p:stCondLst>
                              <p:cond delay="2000"/>
                            </p:stCondLst>
                            <p:childTnLst>
                              <p:par>
                                <p:cTn id="30" presetID="1" presetClass="entr" presetSubtype="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17" grpId="0"/>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1B548-E34B-E843-8BE1-9C3DDBACD7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E523D-017E-C4A7-FD46-37707F9BFDEB}"/>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F35FA859-000B-1787-84C6-DC546C770837}"/>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34FDEBAC-779C-0F38-1B93-8402B889FBA9}"/>
              </a:ext>
            </a:extLst>
          </p:cNvPr>
          <p:cNvSpPr>
            <a:spLocks noGrp="1"/>
          </p:cNvSpPr>
          <p:nvPr>
            <p:ph type="sldNum" sz="quarter" idx="12"/>
          </p:nvPr>
        </p:nvSpPr>
        <p:spPr/>
        <p:txBody>
          <a:bodyPr/>
          <a:lstStyle/>
          <a:p>
            <a:fld id="{6D22F896-40B5-4ADD-8801-0D06FADFA095}" type="slidenum">
              <a:rPr lang="en-US" smtClean="0"/>
              <a:t>4</a:t>
            </a:fld>
            <a:endParaRPr lang="en-US" dirty="0"/>
          </a:p>
        </p:txBody>
      </p:sp>
      <p:pic>
        <p:nvPicPr>
          <p:cNvPr id="9" name="Picture 8">
            <a:extLst>
              <a:ext uri="{FF2B5EF4-FFF2-40B4-BE49-F238E27FC236}">
                <a16:creationId xmlns:a16="http://schemas.microsoft.com/office/drawing/2014/main" id="{FB4C52AA-BBA4-8048-3E51-A9CA74649552}"/>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6" name="AutoShape 4" descr="3 Designs of DC Distribution Systems In Power Substations - Electronic Pull">
            <a:extLst>
              <a:ext uri="{FF2B5EF4-FFF2-40B4-BE49-F238E27FC236}">
                <a16:creationId xmlns:a16="http://schemas.microsoft.com/office/drawing/2014/main" id="{AAC5B99E-A4B5-BC51-1A38-705097A4D18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97451840-E9C6-D292-66CD-BA46AC06A7F0}"/>
              </a:ext>
            </a:extLst>
          </p:cNvPr>
          <p:cNvPicPr>
            <a:picLocks noChangeAspect="1"/>
          </p:cNvPicPr>
          <p:nvPr/>
        </p:nvPicPr>
        <p:blipFill>
          <a:blip r:embed="rId3"/>
          <a:stretch>
            <a:fillRect/>
          </a:stretch>
        </p:blipFill>
        <p:spPr>
          <a:xfrm>
            <a:off x="7696612" y="1299702"/>
            <a:ext cx="3823030" cy="3661721"/>
          </a:xfrm>
          <a:prstGeom prst="rect">
            <a:avLst/>
          </a:prstGeom>
        </p:spPr>
      </p:pic>
      <p:sp>
        <p:nvSpPr>
          <p:cNvPr id="11" name="TextBox 10">
            <a:extLst>
              <a:ext uri="{FF2B5EF4-FFF2-40B4-BE49-F238E27FC236}">
                <a16:creationId xmlns:a16="http://schemas.microsoft.com/office/drawing/2014/main" id="{E2DF1BFC-82C8-3F1C-E740-C487FF9839A5}"/>
              </a:ext>
            </a:extLst>
          </p:cNvPr>
          <p:cNvSpPr txBox="1"/>
          <p:nvPr/>
        </p:nvSpPr>
        <p:spPr>
          <a:xfrm rot="19502990">
            <a:off x="6416914" y="994497"/>
            <a:ext cx="3120589" cy="1107996"/>
          </a:xfrm>
          <a:prstGeom prst="rect">
            <a:avLst/>
          </a:prstGeom>
          <a:noFill/>
        </p:spPr>
        <p:txBody>
          <a:bodyPr wrap="square" rtlCol="0">
            <a:spAutoFit/>
          </a:bodyPr>
          <a:lstStyle/>
          <a:p>
            <a:pPr algn="ctr"/>
            <a:r>
              <a:rPr lang="en-US" sz="6600" dirty="0"/>
              <a:t>Battery</a:t>
            </a:r>
          </a:p>
        </p:txBody>
      </p:sp>
      <p:pic>
        <p:nvPicPr>
          <p:cNvPr id="15" name="Picture 14">
            <a:extLst>
              <a:ext uri="{FF2B5EF4-FFF2-40B4-BE49-F238E27FC236}">
                <a16:creationId xmlns:a16="http://schemas.microsoft.com/office/drawing/2014/main" id="{066E2C18-6088-F031-3E7A-31839E101BD7}"/>
              </a:ext>
            </a:extLst>
          </p:cNvPr>
          <p:cNvPicPr>
            <a:picLocks noChangeAspect="1"/>
          </p:cNvPicPr>
          <p:nvPr/>
        </p:nvPicPr>
        <p:blipFill>
          <a:blip r:embed="rId4"/>
          <a:stretch>
            <a:fillRect/>
          </a:stretch>
        </p:blipFill>
        <p:spPr>
          <a:xfrm>
            <a:off x="2880944" y="2546427"/>
            <a:ext cx="3747243" cy="3743807"/>
          </a:xfrm>
          <a:prstGeom prst="rect">
            <a:avLst/>
          </a:prstGeom>
        </p:spPr>
      </p:pic>
      <p:sp>
        <p:nvSpPr>
          <p:cNvPr id="16" name="TextBox 15">
            <a:extLst>
              <a:ext uri="{FF2B5EF4-FFF2-40B4-BE49-F238E27FC236}">
                <a16:creationId xmlns:a16="http://schemas.microsoft.com/office/drawing/2014/main" id="{4887A310-C55F-5B73-519C-97E8A9FB99B5}"/>
              </a:ext>
            </a:extLst>
          </p:cNvPr>
          <p:cNvSpPr txBox="1"/>
          <p:nvPr/>
        </p:nvSpPr>
        <p:spPr>
          <a:xfrm rot="19502990">
            <a:off x="1554326" y="2357515"/>
            <a:ext cx="3120589" cy="1107996"/>
          </a:xfrm>
          <a:prstGeom prst="rect">
            <a:avLst/>
          </a:prstGeom>
          <a:noFill/>
        </p:spPr>
        <p:txBody>
          <a:bodyPr wrap="square" rtlCol="0">
            <a:spAutoFit/>
          </a:bodyPr>
          <a:lstStyle/>
          <a:p>
            <a:pPr algn="ctr"/>
            <a:r>
              <a:rPr lang="en-US" sz="6600" dirty="0"/>
              <a:t>ESS</a:t>
            </a:r>
          </a:p>
        </p:txBody>
      </p:sp>
      <p:sp>
        <p:nvSpPr>
          <p:cNvPr id="17" name="TextBox 16">
            <a:extLst>
              <a:ext uri="{FF2B5EF4-FFF2-40B4-BE49-F238E27FC236}">
                <a16:creationId xmlns:a16="http://schemas.microsoft.com/office/drawing/2014/main" id="{11199D7B-FCA7-4490-C672-62F48E9134DF}"/>
              </a:ext>
            </a:extLst>
          </p:cNvPr>
          <p:cNvSpPr txBox="1"/>
          <p:nvPr/>
        </p:nvSpPr>
        <p:spPr>
          <a:xfrm>
            <a:off x="6791858" y="2497175"/>
            <a:ext cx="763488" cy="1015663"/>
          </a:xfrm>
          <a:prstGeom prst="rect">
            <a:avLst/>
          </a:prstGeom>
          <a:noFill/>
        </p:spPr>
        <p:txBody>
          <a:bodyPr wrap="square" rtlCol="0">
            <a:spAutoFit/>
          </a:bodyPr>
          <a:lstStyle/>
          <a:p>
            <a:r>
              <a:rPr lang="en-US" sz="6000" dirty="0"/>
              <a:t>≠</a:t>
            </a:r>
          </a:p>
        </p:txBody>
      </p:sp>
      <p:sp>
        <p:nvSpPr>
          <p:cNvPr id="19" name="TextBox 18">
            <a:extLst>
              <a:ext uri="{FF2B5EF4-FFF2-40B4-BE49-F238E27FC236}">
                <a16:creationId xmlns:a16="http://schemas.microsoft.com/office/drawing/2014/main" id="{1A0A3253-591B-809B-5FB0-E4FC90B105B7}"/>
              </a:ext>
            </a:extLst>
          </p:cNvPr>
          <p:cNvSpPr txBox="1"/>
          <p:nvPr/>
        </p:nvSpPr>
        <p:spPr>
          <a:xfrm>
            <a:off x="2880944" y="1333001"/>
            <a:ext cx="3120589" cy="369332"/>
          </a:xfrm>
          <a:prstGeom prst="rect">
            <a:avLst/>
          </a:prstGeom>
          <a:noFill/>
        </p:spPr>
        <p:txBody>
          <a:bodyPr wrap="square" rtlCol="0">
            <a:spAutoFit/>
          </a:bodyPr>
          <a:lstStyle/>
          <a:p>
            <a:r>
              <a:rPr lang="en-US" dirty="0"/>
              <a:t>Are they equal?</a:t>
            </a:r>
          </a:p>
        </p:txBody>
      </p:sp>
      <p:sp>
        <p:nvSpPr>
          <p:cNvPr id="20" name="TextBox 19">
            <a:extLst>
              <a:ext uri="{FF2B5EF4-FFF2-40B4-BE49-F238E27FC236}">
                <a16:creationId xmlns:a16="http://schemas.microsoft.com/office/drawing/2014/main" id="{6B46B9CA-928C-056B-79A7-CC19C9A0BEB6}"/>
              </a:ext>
            </a:extLst>
          </p:cNvPr>
          <p:cNvSpPr txBox="1"/>
          <p:nvPr/>
        </p:nvSpPr>
        <p:spPr>
          <a:xfrm>
            <a:off x="8060192" y="1976400"/>
            <a:ext cx="3309089" cy="2308324"/>
          </a:xfrm>
          <a:prstGeom prst="rect">
            <a:avLst/>
          </a:prstGeom>
          <a:noFill/>
        </p:spPr>
        <p:txBody>
          <a:bodyPr wrap="square" rtlCol="0">
            <a:spAutoFit/>
          </a:bodyPr>
          <a:lstStyle/>
          <a:p>
            <a:pPr algn="ctr"/>
            <a:r>
              <a:rPr lang="en-US" sz="4800" dirty="0">
                <a:solidFill>
                  <a:srgbClr val="FFFF00"/>
                </a:solidFill>
              </a:rPr>
              <a:t>NOT tested and listed as an ESS</a:t>
            </a:r>
          </a:p>
        </p:txBody>
      </p:sp>
    </p:spTree>
    <p:extLst>
      <p:ext uri="{BB962C8B-B14F-4D97-AF65-F5344CB8AC3E}">
        <p14:creationId xmlns:p14="http://schemas.microsoft.com/office/powerpoint/2010/main" val="353452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9"/>
                                        </p:tgtEl>
                                      </p:cBhvr>
                                    </p:animEffect>
                                    <p:animScale>
                                      <p:cBhvr>
                                        <p:cTn id="7" dur="250" autoRev="1" fill="hold"/>
                                        <p:tgtEl>
                                          <p:spTgt spid="1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P spid="19" grpId="0"/>
      <p:bldP spid="2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4E270-B81B-4BEC-5558-CD252E2AFB6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D7AEBA8-949F-F8D9-460C-DD0D3A25A78D}"/>
              </a:ext>
            </a:extLst>
          </p:cNvPr>
          <p:cNvPicPr>
            <a:picLocks noChangeAspect="1"/>
          </p:cNvPicPr>
          <p:nvPr/>
        </p:nvPicPr>
        <p:blipFill>
          <a:blip r:embed="rId2"/>
          <a:stretch>
            <a:fillRect/>
          </a:stretch>
        </p:blipFill>
        <p:spPr>
          <a:xfrm>
            <a:off x="292105" y="243564"/>
            <a:ext cx="11607790" cy="6370872"/>
          </a:xfrm>
          <a:prstGeom prst="rect">
            <a:avLst/>
          </a:prstGeom>
        </p:spPr>
      </p:pic>
      <p:sp>
        <p:nvSpPr>
          <p:cNvPr id="2" name="Title 1">
            <a:extLst>
              <a:ext uri="{FF2B5EF4-FFF2-40B4-BE49-F238E27FC236}">
                <a16:creationId xmlns:a16="http://schemas.microsoft.com/office/drawing/2014/main" id="{BA3F388F-B3AA-41E3-97E7-8A8DD24CDD09}"/>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254E91D6-9173-D743-FB48-323BE6749F7A}"/>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F4ED377D-69EC-CF2C-5AF0-FE5ECE07B5B9}"/>
              </a:ext>
            </a:extLst>
          </p:cNvPr>
          <p:cNvSpPr>
            <a:spLocks noGrp="1"/>
          </p:cNvSpPr>
          <p:nvPr>
            <p:ph type="sldNum" sz="quarter" idx="12"/>
          </p:nvPr>
        </p:nvSpPr>
        <p:spPr/>
        <p:txBody>
          <a:bodyPr/>
          <a:lstStyle/>
          <a:p>
            <a:fld id="{6D22F896-40B5-4ADD-8801-0D06FADFA095}" type="slidenum">
              <a:rPr lang="en-US" smtClean="0"/>
              <a:t>40</a:t>
            </a:fld>
            <a:endParaRPr lang="en-US" dirty="0"/>
          </a:p>
        </p:txBody>
      </p:sp>
      <p:pic>
        <p:nvPicPr>
          <p:cNvPr id="9" name="Picture 8">
            <a:extLst>
              <a:ext uri="{FF2B5EF4-FFF2-40B4-BE49-F238E27FC236}">
                <a16:creationId xmlns:a16="http://schemas.microsoft.com/office/drawing/2014/main" id="{8F00A1DC-4A10-16C5-992E-25C52E8100D1}"/>
              </a:ext>
            </a:extLst>
          </p:cNvPr>
          <p:cNvPicPr>
            <a:picLocks noChangeAspect="1"/>
          </p:cNvPicPr>
          <p:nvPr/>
        </p:nvPicPr>
        <p:blipFill>
          <a:blip r:embed="rId3"/>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7091BFEF-62C1-11A1-F585-B8AECD9D2D7E}"/>
              </a:ext>
            </a:extLst>
          </p:cNvPr>
          <p:cNvSpPr txBox="1"/>
          <p:nvPr/>
        </p:nvSpPr>
        <p:spPr>
          <a:xfrm>
            <a:off x="2914650" y="1162050"/>
            <a:ext cx="4819650" cy="369332"/>
          </a:xfrm>
          <a:prstGeom prst="rect">
            <a:avLst/>
          </a:prstGeom>
          <a:noFill/>
        </p:spPr>
        <p:txBody>
          <a:bodyPr wrap="square" rtlCol="0">
            <a:spAutoFit/>
          </a:bodyPr>
          <a:lstStyle/>
          <a:p>
            <a:r>
              <a:rPr lang="en-US" dirty="0"/>
              <a:t>Article 210.52(A)(5) Prohibited Locations</a:t>
            </a:r>
          </a:p>
        </p:txBody>
      </p:sp>
    </p:spTree>
    <p:extLst>
      <p:ext uri="{BB962C8B-B14F-4D97-AF65-F5344CB8AC3E}">
        <p14:creationId xmlns:p14="http://schemas.microsoft.com/office/powerpoint/2010/main" val="324599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6CFA9-FE24-EAEF-3E69-AEA1FB92B03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E22AE81-DD01-F6ED-54D6-D51A21D65ECD}"/>
              </a:ext>
            </a:extLst>
          </p:cNvPr>
          <p:cNvPicPr>
            <a:picLocks noChangeAspect="1"/>
          </p:cNvPicPr>
          <p:nvPr/>
        </p:nvPicPr>
        <p:blipFill>
          <a:blip r:embed="rId2"/>
          <a:stretch>
            <a:fillRect/>
          </a:stretch>
        </p:blipFill>
        <p:spPr>
          <a:xfrm>
            <a:off x="316675" y="145256"/>
            <a:ext cx="11675533" cy="6567487"/>
          </a:xfrm>
          <a:prstGeom prst="rect">
            <a:avLst/>
          </a:prstGeom>
        </p:spPr>
      </p:pic>
      <p:sp>
        <p:nvSpPr>
          <p:cNvPr id="2" name="Title 1">
            <a:extLst>
              <a:ext uri="{FF2B5EF4-FFF2-40B4-BE49-F238E27FC236}">
                <a16:creationId xmlns:a16="http://schemas.microsoft.com/office/drawing/2014/main" id="{88837B0B-2F45-78F8-4D36-BFBAA0F3924F}"/>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0DF9AB92-603E-0BEE-1533-49BE1837A1FB}"/>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F80839EC-FFC4-768E-F7C1-AB6273071700}"/>
              </a:ext>
            </a:extLst>
          </p:cNvPr>
          <p:cNvSpPr>
            <a:spLocks noGrp="1"/>
          </p:cNvSpPr>
          <p:nvPr>
            <p:ph type="sldNum" sz="quarter" idx="12"/>
          </p:nvPr>
        </p:nvSpPr>
        <p:spPr/>
        <p:txBody>
          <a:bodyPr/>
          <a:lstStyle/>
          <a:p>
            <a:fld id="{6D22F896-40B5-4ADD-8801-0D06FADFA095}" type="slidenum">
              <a:rPr lang="en-US" smtClean="0"/>
              <a:t>41</a:t>
            </a:fld>
            <a:endParaRPr lang="en-US" dirty="0"/>
          </a:p>
        </p:txBody>
      </p:sp>
      <p:pic>
        <p:nvPicPr>
          <p:cNvPr id="9" name="Picture 8">
            <a:extLst>
              <a:ext uri="{FF2B5EF4-FFF2-40B4-BE49-F238E27FC236}">
                <a16:creationId xmlns:a16="http://schemas.microsoft.com/office/drawing/2014/main" id="{1DF09C26-3EC2-6BF9-CFE8-0A665E1EEC9A}"/>
              </a:ext>
            </a:extLst>
          </p:cNvPr>
          <p:cNvPicPr>
            <a:picLocks noChangeAspect="1"/>
          </p:cNvPicPr>
          <p:nvPr/>
        </p:nvPicPr>
        <p:blipFill>
          <a:blip r:embed="rId3"/>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16984D40-5018-2091-5081-E9EC175E802A}"/>
              </a:ext>
            </a:extLst>
          </p:cNvPr>
          <p:cNvSpPr txBox="1"/>
          <p:nvPr/>
        </p:nvSpPr>
        <p:spPr>
          <a:xfrm>
            <a:off x="2914650" y="1162050"/>
            <a:ext cx="4819650" cy="369332"/>
          </a:xfrm>
          <a:prstGeom prst="rect">
            <a:avLst/>
          </a:prstGeom>
          <a:noFill/>
        </p:spPr>
        <p:txBody>
          <a:bodyPr wrap="square" rtlCol="0">
            <a:spAutoFit/>
          </a:bodyPr>
          <a:lstStyle/>
          <a:p>
            <a:r>
              <a:rPr lang="en-US" dirty="0"/>
              <a:t>Article 210.52(A)(5) Prohibited Locations</a:t>
            </a:r>
          </a:p>
        </p:txBody>
      </p:sp>
      <p:sp>
        <p:nvSpPr>
          <p:cNvPr id="12" name="TextBox 11">
            <a:extLst>
              <a:ext uri="{FF2B5EF4-FFF2-40B4-BE49-F238E27FC236}">
                <a16:creationId xmlns:a16="http://schemas.microsoft.com/office/drawing/2014/main" id="{0ED6C6DB-AE6D-CB1D-99C7-7A9A4FBDB2EB}"/>
              </a:ext>
            </a:extLst>
          </p:cNvPr>
          <p:cNvSpPr txBox="1"/>
          <p:nvPr/>
        </p:nvSpPr>
        <p:spPr>
          <a:xfrm>
            <a:off x="2914650" y="1688766"/>
            <a:ext cx="4899892" cy="1200329"/>
          </a:xfrm>
          <a:prstGeom prst="rect">
            <a:avLst/>
          </a:prstGeom>
          <a:noFill/>
        </p:spPr>
        <p:txBody>
          <a:bodyPr wrap="square" rtlCol="0">
            <a:spAutoFit/>
          </a:bodyPr>
          <a:lstStyle/>
          <a:p>
            <a:r>
              <a:rPr lang="en-US" u="sng" dirty="0">
                <a:solidFill>
                  <a:srgbClr val="FFFF00"/>
                </a:solidFill>
              </a:rPr>
              <a:t>For receptacles installed at free-standing bars [210.52(A)(2)(3)], receptacles may not be below the countertop or work surface if they are within 24” of the countertop or work surface.</a:t>
            </a:r>
          </a:p>
        </p:txBody>
      </p:sp>
      <p:sp>
        <p:nvSpPr>
          <p:cNvPr id="6" name="Freeform: Shape 5">
            <a:extLst>
              <a:ext uri="{FF2B5EF4-FFF2-40B4-BE49-F238E27FC236}">
                <a16:creationId xmlns:a16="http://schemas.microsoft.com/office/drawing/2014/main" id="{1409B247-9BDC-BC22-7A09-CB235BF0E69C}"/>
              </a:ext>
            </a:extLst>
          </p:cNvPr>
          <p:cNvSpPr/>
          <p:nvPr/>
        </p:nvSpPr>
        <p:spPr>
          <a:xfrm>
            <a:off x="5296277" y="4246075"/>
            <a:ext cx="6916848" cy="1919335"/>
          </a:xfrm>
          <a:custGeom>
            <a:avLst/>
            <a:gdLst>
              <a:gd name="csX0" fmla="*/ 0 w 6944008"/>
              <a:gd name="csY0" fmla="*/ 135802 h 1865014"/>
              <a:gd name="csX1" fmla="*/ 27160 w 6944008"/>
              <a:gd name="csY1" fmla="*/ 1149790 h 1865014"/>
              <a:gd name="csX2" fmla="*/ 814812 w 6944008"/>
              <a:gd name="csY2" fmla="*/ 1865014 h 1865014"/>
              <a:gd name="csX3" fmla="*/ 814812 w 6944008"/>
              <a:gd name="csY3" fmla="*/ 1484768 h 1865014"/>
              <a:gd name="csX4" fmla="*/ 5341544 w 6944008"/>
              <a:gd name="csY4" fmla="*/ 543208 h 1865014"/>
              <a:gd name="csX5" fmla="*/ 6944008 w 6944008"/>
              <a:gd name="csY5" fmla="*/ 932507 h 1865014"/>
              <a:gd name="csX6" fmla="*/ 6944008 w 6944008"/>
              <a:gd name="csY6" fmla="*/ 0 h 1865014"/>
              <a:gd name="csX7" fmla="*/ 6355533 w 6944008"/>
              <a:gd name="csY7" fmla="*/ 9054 h 1865014"/>
              <a:gd name="csX8" fmla="*/ 1394233 w 6944008"/>
              <a:gd name="csY8" fmla="*/ 869133 h 1865014"/>
              <a:gd name="csX9" fmla="*/ 0 w 6944008"/>
              <a:gd name="csY9" fmla="*/ 135802 h 1865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944008" h="1865014">
                <a:moveTo>
                  <a:pt x="0" y="135802"/>
                </a:moveTo>
                <a:lnTo>
                  <a:pt x="27160" y="1149790"/>
                </a:lnTo>
                <a:lnTo>
                  <a:pt x="814812" y="1865014"/>
                </a:lnTo>
                <a:lnTo>
                  <a:pt x="814812" y="1484768"/>
                </a:lnTo>
                <a:lnTo>
                  <a:pt x="5341544" y="543208"/>
                </a:lnTo>
                <a:lnTo>
                  <a:pt x="6944008" y="932507"/>
                </a:lnTo>
                <a:lnTo>
                  <a:pt x="6944008" y="0"/>
                </a:lnTo>
                <a:lnTo>
                  <a:pt x="6355533" y="9054"/>
                </a:lnTo>
                <a:lnTo>
                  <a:pt x="1394233" y="869133"/>
                </a:lnTo>
                <a:lnTo>
                  <a:pt x="0" y="135802"/>
                </a:lnTo>
                <a:close/>
              </a:path>
            </a:pathLst>
          </a:custGeom>
          <a:solidFill>
            <a:schemeClr val="accent3">
              <a:alpha val="5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9B71F24D-F468-73F9-1794-314BFFAE7160}"/>
              </a:ext>
            </a:extLst>
          </p:cNvPr>
          <p:cNvCxnSpPr>
            <a:cxnSpLocks/>
            <a:stCxn id="6" idx="3"/>
          </p:cNvCxnSpPr>
          <p:nvPr/>
        </p:nvCxnSpPr>
        <p:spPr>
          <a:xfrm flipH="1" flipV="1">
            <a:off x="6096000" y="4888871"/>
            <a:ext cx="11902" cy="885218"/>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3D395A2-28E9-B221-807B-7C37AF9D10D3}"/>
              </a:ext>
            </a:extLst>
          </p:cNvPr>
          <p:cNvCxnSpPr>
            <a:cxnSpLocks/>
          </p:cNvCxnSpPr>
          <p:nvPr/>
        </p:nvCxnSpPr>
        <p:spPr>
          <a:xfrm>
            <a:off x="10656648" y="4463358"/>
            <a:ext cx="0" cy="355349"/>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quot;Not Allowed&quot; Symbol 17">
            <a:extLst>
              <a:ext uri="{FF2B5EF4-FFF2-40B4-BE49-F238E27FC236}">
                <a16:creationId xmlns:a16="http://schemas.microsoft.com/office/drawing/2014/main" id="{51831EBC-F106-96A3-7AD4-6B61F89441A7}"/>
              </a:ext>
            </a:extLst>
          </p:cNvPr>
          <p:cNvSpPr/>
          <p:nvPr/>
        </p:nvSpPr>
        <p:spPr>
          <a:xfrm>
            <a:off x="5498302" y="4707799"/>
            <a:ext cx="289706" cy="404478"/>
          </a:xfrm>
          <a:prstGeom prst="noSmoking">
            <a:avLst>
              <a:gd name="adj" fmla="val 9375"/>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 name="Picture 19">
            <a:extLst>
              <a:ext uri="{FF2B5EF4-FFF2-40B4-BE49-F238E27FC236}">
                <a16:creationId xmlns:a16="http://schemas.microsoft.com/office/drawing/2014/main" id="{ED85CAA0-383A-DC5B-3491-ECBDF2E4864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403278" y="5927061"/>
            <a:ext cx="502050" cy="502050"/>
          </a:xfrm>
          <a:prstGeom prst="rect">
            <a:avLst/>
          </a:prstGeom>
        </p:spPr>
      </p:pic>
      <p:sp>
        <p:nvSpPr>
          <p:cNvPr id="22" name="TextBox 21">
            <a:extLst>
              <a:ext uri="{FF2B5EF4-FFF2-40B4-BE49-F238E27FC236}">
                <a16:creationId xmlns:a16="http://schemas.microsoft.com/office/drawing/2014/main" id="{6DD0E171-69D6-3DA7-1B16-0841DA42CF77}"/>
              </a:ext>
            </a:extLst>
          </p:cNvPr>
          <p:cNvSpPr txBox="1"/>
          <p:nvPr/>
        </p:nvSpPr>
        <p:spPr>
          <a:xfrm>
            <a:off x="2914650" y="3036637"/>
            <a:ext cx="4899892" cy="1200329"/>
          </a:xfrm>
          <a:prstGeom prst="rect">
            <a:avLst/>
          </a:prstGeom>
          <a:noFill/>
        </p:spPr>
        <p:txBody>
          <a:bodyPr wrap="square" rtlCol="0">
            <a:spAutoFit/>
          </a:bodyPr>
          <a:lstStyle/>
          <a:p>
            <a:r>
              <a:rPr lang="en-US" u="sng" dirty="0">
                <a:solidFill>
                  <a:srgbClr val="FFFF00"/>
                </a:solidFill>
              </a:rPr>
              <a:t>Art 210.52(C)(2) Islands and peninsulas: If a receptacle is installed to serve a countertop or work surface of an island or peninsula, it must comply with 210.52(C)(3) and (C)(4).</a:t>
            </a:r>
          </a:p>
        </p:txBody>
      </p:sp>
    </p:spTree>
    <p:extLst>
      <p:ext uri="{BB962C8B-B14F-4D97-AF65-F5344CB8AC3E}">
        <p14:creationId xmlns:p14="http://schemas.microsoft.com/office/powerpoint/2010/main" val="12506767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1000"/>
                                        <p:tgtEl>
                                          <p:spTgt spid="12">
                                            <p:txEl>
                                              <p:pRg st="0" end="0"/>
                                            </p:txEl>
                                          </p:spTgt>
                                        </p:tgtEl>
                                      </p:cBhvr>
                                    </p:animEffect>
                                    <p:anim calcmode="lin" valueType="num">
                                      <p:cBhvr>
                                        <p:cTn id="13"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1000"/>
                                        <p:tgtEl>
                                          <p:spTgt spid="22">
                                            <p:txEl>
                                              <p:pRg st="0" end="0"/>
                                            </p:txEl>
                                          </p:spTgt>
                                        </p:tgtEl>
                                      </p:cBhvr>
                                    </p:animEffect>
                                    <p:anim calcmode="lin" valueType="num">
                                      <p:cBhvr>
                                        <p:cTn id="20"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22" grpId="0" build="allAtOnce"/>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A7C96-9045-407E-154B-1D52EE472E6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7F6AAB9-75D0-6FF9-CEDC-05176A287BA1}"/>
              </a:ext>
            </a:extLst>
          </p:cNvPr>
          <p:cNvPicPr>
            <a:picLocks noChangeAspect="1"/>
          </p:cNvPicPr>
          <p:nvPr/>
        </p:nvPicPr>
        <p:blipFill>
          <a:blip r:embed="rId2"/>
          <a:stretch>
            <a:fillRect/>
          </a:stretch>
        </p:blipFill>
        <p:spPr>
          <a:xfrm>
            <a:off x="316675" y="145256"/>
            <a:ext cx="11675533" cy="6567487"/>
          </a:xfrm>
          <a:prstGeom prst="rect">
            <a:avLst/>
          </a:prstGeom>
        </p:spPr>
      </p:pic>
      <p:sp>
        <p:nvSpPr>
          <p:cNvPr id="2" name="Title 1">
            <a:extLst>
              <a:ext uri="{FF2B5EF4-FFF2-40B4-BE49-F238E27FC236}">
                <a16:creationId xmlns:a16="http://schemas.microsoft.com/office/drawing/2014/main" id="{EF9D7061-5761-24C6-DE75-FD92C884FACB}"/>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ADFE4DB3-F55A-14B8-E124-983CAB77784F}"/>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1D2EE894-4F3A-505E-E76F-B2A3A267168E}"/>
              </a:ext>
            </a:extLst>
          </p:cNvPr>
          <p:cNvSpPr>
            <a:spLocks noGrp="1"/>
          </p:cNvSpPr>
          <p:nvPr>
            <p:ph type="sldNum" sz="quarter" idx="12"/>
          </p:nvPr>
        </p:nvSpPr>
        <p:spPr/>
        <p:txBody>
          <a:bodyPr/>
          <a:lstStyle/>
          <a:p>
            <a:fld id="{6D22F896-40B5-4ADD-8801-0D06FADFA095}" type="slidenum">
              <a:rPr lang="en-US" smtClean="0"/>
              <a:t>42</a:t>
            </a:fld>
            <a:endParaRPr lang="en-US" dirty="0"/>
          </a:p>
        </p:txBody>
      </p:sp>
      <p:pic>
        <p:nvPicPr>
          <p:cNvPr id="9" name="Picture 8">
            <a:extLst>
              <a:ext uri="{FF2B5EF4-FFF2-40B4-BE49-F238E27FC236}">
                <a16:creationId xmlns:a16="http://schemas.microsoft.com/office/drawing/2014/main" id="{618BD063-4FFD-3EDC-5DFB-E19D2BCFDB99}"/>
              </a:ext>
            </a:extLst>
          </p:cNvPr>
          <p:cNvPicPr>
            <a:picLocks noChangeAspect="1"/>
          </p:cNvPicPr>
          <p:nvPr/>
        </p:nvPicPr>
        <p:blipFill>
          <a:blip r:embed="rId3"/>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BACD5D3D-1B70-1217-D429-69141C0D7C55}"/>
              </a:ext>
            </a:extLst>
          </p:cNvPr>
          <p:cNvSpPr txBox="1"/>
          <p:nvPr/>
        </p:nvSpPr>
        <p:spPr>
          <a:xfrm>
            <a:off x="2914650" y="1162050"/>
            <a:ext cx="4819650" cy="369332"/>
          </a:xfrm>
          <a:prstGeom prst="rect">
            <a:avLst/>
          </a:prstGeom>
          <a:noFill/>
        </p:spPr>
        <p:txBody>
          <a:bodyPr wrap="square" rtlCol="0">
            <a:spAutoFit/>
          </a:bodyPr>
          <a:lstStyle/>
          <a:p>
            <a:r>
              <a:rPr lang="en-US" dirty="0"/>
              <a:t>Article 210.52(C)(2) Islands and Peninsulas</a:t>
            </a:r>
          </a:p>
        </p:txBody>
      </p:sp>
      <p:sp>
        <p:nvSpPr>
          <p:cNvPr id="12" name="TextBox 11">
            <a:extLst>
              <a:ext uri="{FF2B5EF4-FFF2-40B4-BE49-F238E27FC236}">
                <a16:creationId xmlns:a16="http://schemas.microsoft.com/office/drawing/2014/main" id="{9F291AD8-2BC9-FB5B-3957-187949057538}"/>
              </a:ext>
            </a:extLst>
          </p:cNvPr>
          <p:cNvSpPr txBox="1"/>
          <p:nvPr/>
        </p:nvSpPr>
        <p:spPr>
          <a:xfrm>
            <a:off x="5905328" y="3939536"/>
            <a:ext cx="4899892" cy="923330"/>
          </a:xfrm>
          <a:prstGeom prst="rect">
            <a:avLst/>
          </a:prstGeom>
          <a:noFill/>
        </p:spPr>
        <p:txBody>
          <a:bodyPr wrap="square" rtlCol="0">
            <a:spAutoFit/>
          </a:bodyPr>
          <a:lstStyle/>
          <a:p>
            <a:r>
              <a:rPr lang="en-US" dirty="0"/>
              <a:t>If an outlet is not installed, </a:t>
            </a:r>
            <a:r>
              <a:rPr lang="en-US" u="sng" dirty="0">
                <a:solidFill>
                  <a:srgbClr val="FFFF00"/>
                </a:solidFill>
              </a:rPr>
              <a:t>electrical </a:t>
            </a:r>
            <a:r>
              <a:rPr lang="en-US" dirty="0"/>
              <a:t>provisions to add one in the future must be provided at the island or peninsula.</a:t>
            </a:r>
          </a:p>
        </p:txBody>
      </p:sp>
      <p:sp>
        <p:nvSpPr>
          <p:cNvPr id="6" name="Freeform: Shape 5">
            <a:extLst>
              <a:ext uri="{FF2B5EF4-FFF2-40B4-BE49-F238E27FC236}">
                <a16:creationId xmlns:a16="http://schemas.microsoft.com/office/drawing/2014/main" id="{3128FDFD-E118-A1BE-1576-42DB374DB651}"/>
              </a:ext>
            </a:extLst>
          </p:cNvPr>
          <p:cNvSpPr/>
          <p:nvPr/>
        </p:nvSpPr>
        <p:spPr>
          <a:xfrm>
            <a:off x="5296277" y="4246075"/>
            <a:ext cx="6916848" cy="1919335"/>
          </a:xfrm>
          <a:custGeom>
            <a:avLst/>
            <a:gdLst>
              <a:gd name="csX0" fmla="*/ 0 w 6944008"/>
              <a:gd name="csY0" fmla="*/ 135802 h 1865014"/>
              <a:gd name="csX1" fmla="*/ 27160 w 6944008"/>
              <a:gd name="csY1" fmla="*/ 1149790 h 1865014"/>
              <a:gd name="csX2" fmla="*/ 814812 w 6944008"/>
              <a:gd name="csY2" fmla="*/ 1865014 h 1865014"/>
              <a:gd name="csX3" fmla="*/ 814812 w 6944008"/>
              <a:gd name="csY3" fmla="*/ 1484768 h 1865014"/>
              <a:gd name="csX4" fmla="*/ 5341544 w 6944008"/>
              <a:gd name="csY4" fmla="*/ 543208 h 1865014"/>
              <a:gd name="csX5" fmla="*/ 6944008 w 6944008"/>
              <a:gd name="csY5" fmla="*/ 932507 h 1865014"/>
              <a:gd name="csX6" fmla="*/ 6944008 w 6944008"/>
              <a:gd name="csY6" fmla="*/ 0 h 1865014"/>
              <a:gd name="csX7" fmla="*/ 6355533 w 6944008"/>
              <a:gd name="csY7" fmla="*/ 9054 h 1865014"/>
              <a:gd name="csX8" fmla="*/ 1394233 w 6944008"/>
              <a:gd name="csY8" fmla="*/ 869133 h 1865014"/>
              <a:gd name="csX9" fmla="*/ 0 w 6944008"/>
              <a:gd name="csY9" fmla="*/ 135802 h 1865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944008" h="1865014">
                <a:moveTo>
                  <a:pt x="0" y="135802"/>
                </a:moveTo>
                <a:lnTo>
                  <a:pt x="27160" y="1149790"/>
                </a:lnTo>
                <a:lnTo>
                  <a:pt x="814812" y="1865014"/>
                </a:lnTo>
                <a:lnTo>
                  <a:pt x="814812" y="1484768"/>
                </a:lnTo>
                <a:lnTo>
                  <a:pt x="5341544" y="543208"/>
                </a:lnTo>
                <a:lnTo>
                  <a:pt x="6944008" y="932507"/>
                </a:lnTo>
                <a:lnTo>
                  <a:pt x="6944008" y="0"/>
                </a:lnTo>
                <a:lnTo>
                  <a:pt x="6355533" y="9054"/>
                </a:lnTo>
                <a:lnTo>
                  <a:pt x="1394233" y="869133"/>
                </a:lnTo>
                <a:lnTo>
                  <a:pt x="0" y="135802"/>
                </a:lnTo>
                <a:close/>
              </a:path>
            </a:pathLst>
          </a:custGeom>
          <a:solidFill>
            <a:schemeClr val="accent3">
              <a:alpha val="5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754EB8BA-7578-E491-D79B-80E5BFBD569E}"/>
              </a:ext>
            </a:extLst>
          </p:cNvPr>
          <p:cNvCxnSpPr>
            <a:cxnSpLocks/>
            <a:stCxn id="6" idx="3"/>
          </p:cNvCxnSpPr>
          <p:nvPr/>
        </p:nvCxnSpPr>
        <p:spPr>
          <a:xfrm flipH="1" flipV="1">
            <a:off x="6096000" y="4888871"/>
            <a:ext cx="11902" cy="885218"/>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8438572-0194-5676-BDB4-E10A042C5F68}"/>
              </a:ext>
            </a:extLst>
          </p:cNvPr>
          <p:cNvCxnSpPr>
            <a:cxnSpLocks/>
          </p:cNvCxnSpPr>
          <p:nvPr/>
        </p:nvCxnSpPr>
        <p:spPr>
          <a:xfrm>
            <a:off x="10656648" y="4463358"/>
            <a:ext cx="0" cy="355349"/>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quot;Not Allowed&quot; Symbol 17">
            <a:extLst>
              <a:ext uri="{FF2B5EF4-FFF2-40B4-BE49-F238E27FC236}">
                <a16:creationId xmlns:a16="http://schemas.microsoft.com/office/drawing/2014/main" id="{C51AB72E-28A6-DA7F-B802-74E9FC57BCBC}"/>
              </a:ext>
            </a:extLst>
          </p:cNvPr>
          <p:cNvSpPr/>
          <p:nvPr/>
        </p:nvSpPr>
        <p:spPr>
          <a:xfrm>
            <a:off x="5498302" y="4707799"/>
            <a:ext cx="289706" cy="404478"/>
          </a:xfrm>
          <a:prstGeom prst="noSmoking">
            <a:avLst>
              <a:gd name="adj" fmla="val 9375"/>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 name="Picture 19">
            <a:extLst>
              <a:ext uri="{FF2B5EF4-FFF2-40B4-BE49-F238E27FC236}">
                <a16:creationId xmlns:a16="http://schemas.microsoft.com/office/drawing/2014/main" id="{8250117D-CD6A-DC63-9A4C-BB9ACB6E5DA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403278" y="5927061"/>
            <a:ext cx="502050" cy="502050"/>
          </a:xfrm>
          <a:prstGeom prst="rect">
            <a:avLst/>
          </a:prstGeom>
        </p:spPr>
      </p:pic>
      <p:sp>
        <p:nvSpPr>
          <p:cNvPr id="22" name="TextBox 21">
            <a:extLst>
              <a:ext uri="{FF2B5EF4-FFF2-40B4-BE49-F238E27FC236}">
                <a16:creationId xmlns:a16="http://schemas.microsoft.com/office/drawing/2014/main" id="{A5F7A4BC-81D8-5AE2-B500-D7383090E545}"/>
              </a:ext>
            </a:extLst>
          </p:cNvPr>
          <p:cNvSpPr txBox="1"/>
          <p:nvPr/>
        </p:nvSpPr>
        <p:spPr>
          <a:xfrm>
            <a:off x="2914650" y="3036637"/>
            <a:ext cx="4899892" cy="369332"/>
          </a:xfrm>
          <a:prstGeom prst="rect">
            <a:avLst/>
          </a:prstGeom>
          <a:noFill/>
        </p:spPr>
        <p:txBody>
          <a:bodyPr wrap="square" rtlCol="0">
            <a:spAutoFit/>
          </a:bodyPr>
          <a:lstStyle/>
          <a:p>
            <a:endParaRPr lang="en-US" u="sng" dirty="0">
              <a:solidFill>
                <a:srgbClr val="FFFF00"/>
              </a:solidFill>
            </a:endParaRPr>
          </a:p>
        </p:txBody>
      </p:sp>
    </p:spTree>
    <p:extLst>
      <p:ext uri="{BB962C8B-B14F-4D97-AF65-F5344CB8AC3E}">
        <p14:creationId xmlns:p14="http://schemas.microsoft.com/office/powerpoint/2010/main" val="2072807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1000"/>
                                        <p:tgtEl>
                                          <p:spTgt spid="12">
                                            <p:txEl>
                                              <p:pRg st="0" end="0"/>
                                            </p:txEl>
                                          </p:spTgt>
                                        </p:tgtEl>
                                      </p:cBhvr>
                                    </p:animEffect>
                                    <p:anim calcmode="lin" valueType="num">
                                      <p:cBhvr>
                                        <p:cTn id="13"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nodePh="1">
                                  <p:stCondLst>
                                    <p:cond delay="0"/>
                                  </p:stCondLst>
                                  <p:endCondLst>
                                    <p:cond evt="begin" delay="0">
                                      <p:tn val="17"/>
                                    </p:cond>
                                  </p:end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1000"/>
                                        <p:tgtEl>
                                          <p:spTgt spid="22">
                                            <p:txEl>
                                              <p:pRg st="0" end="0"/>
                                            </p:txEl>
                                          </p:spTgt>
                                        </p:tgtEl>
                                      </p:cBhvr>
                                    </p:animEffect>
                                    <p:anim calcmode="lin" valueType="num">
                                      <p:cBhvr>
                                        <p:cTn id="20"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22" grpId="0" build="allAtOnce"/>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AAD16-DA74-2DE8-6EDA-8D6050EC05D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7889959-E095-68B5-8361-0798F8997009}"/>
              </a:ext>
            </a:extLst>
          </p:cNvPr>
          <p:cNvPicPr>
            <a:picLocks noChangeAspect="1"/>
          </p:cNvPicPr>
          <p:nvPr/>
        </p:nvPicPr>
        <p:blipFill>
          <a:blip r:embed="rId2"/>
          <a:stretch>
            <a:fillRect/>
          </a:stretch>
        </p:blipFill>
        <p:spPr>
          <a:xfrm>
            <a:off x="316675" y="145256"/>
            <a:ext cx="11675533" cy="6567487"/>
          </a:xfrm>
          <a:prstGeom prst="rect">
            <a:avLst/>
          </a:prstGeom>
        </p:spPr>
      </p:pic>
      <p:sp>
        <p:nvSpPr>
          <p:cNvPr id="2" name="Title 1">
            <a:extLst>
              <a:ext uri="{FF2B5EF4-FFF2-40B4-BE49-F238E27FC236}">
                <a16:creationId xmlns:a16="http://schemas.microsoft.com/office/drawing/2014/main" id="{375AE7A1-135F-0223-D7E3-2AD3DD48628F}"/>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25C1D20C-27AF-FCD4-D990-E2DE82C19F2A}"/>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0FE96193-2BB7-1ECF-D940-F0B723D18A6F}"/>
              </a:ext>
            </a:extLst>
          </p:cNvPr>
          <p:cNvSpPr>
            <a:spLocks noGrp="1"/>
          </p:cNvSpPr>
          <p:nvPr>
            <p:ph type="sldNum" sz="quarter" idx="12"/>
          </p:nvPr>
        </p:nvSpPr>
        <p:spPr/>
        <p:txBody>
          <a:bodyPr/>
          <a:lstStyle/>
          <a:p>
            <a:fld id="{6D22F896-40B5-4ADD-8801-0D06FADFA095}" type="slidenum">
              <a:rPr lang="en-US" smtClean="0"/>
              <a:t>43</a:t>
            </a:fld>
            <a:endParaRPr lang="en-US" dirty="0"/>
          </a:p>
        </p:txBody>
      </p:sp>
      <p:pic>
        <p:nvPicPr>
          <p:cNvPr id="9" name="Picture 8">
            <a:extLst>
              <a:ext uri="{FF2B5EF4-FFF2-40B4-BE49-F238E27FC236}">
                <a16:creationId xmlns:a16="http://schemas.microsoft.com/office/drawing/2014/main" id="{4E6ED559-2E4C-E12D-D416-2063602F010F}"/>
              </a:ext>
            </a:extLst>
          </p:cNvPr>
          <p:cNvPicPr>
            <a:picLocks noChangeAspect="1"/>
          </p:cNvPicPr>
          <p:nvPr/>
        </p:nvPicPr>
        <p:blipFill>
          <a:blip r:embed="rId3"/>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7E85974B-93F9-6122-2F22-4A33BFF66DFF}"/>
              </a:ext>
            </a:extLst>
          </p:cNvPr>
          <p:cNvSpPr txBox="1"/>
          <p:nvPr/>
        </p:nvSpPr>
        <p:spPr>
          <a:xfrm>
            <a:off x="2914650" y="1162050"/>
            <a:ext cx="4819650" cy="369332"/>
          </a:xfrm>
          <a:prstGeom prst="rect">
            <a:avLst/>
          </a:prstGeom>
          <a:noFill/>
        </p:spPr>
        <p:txBody>
          <a:bodyPr wrap="square" rtlCol="0">
            <a:spAutoFit/>
          </a:bodyPr>
          <a:lstStyle/>
          <a:p>
            <a:r>
              <a:rPr lang="en-US" dirty="0"/>
              <a:t>Article 210.52(C)(3) Location</a:t>
            </a:r>
          </a:p>
        </p:txBody>
      </p:sp>
      <p:sp>
        <p:nvSpPr>
          <p:cNvPr id="6" name="Freeform: Shape 5">
            <a:extLst>
              <a:ext uri="{FF2B5EF4-FFF2-40B4-BE49-F238E27FC236}">
                <a16:creationId xmlns:a16="http://schemas.microsoft.com/office/drawing/2014/main" id="{03E48950-F8FC-E798-49BB-9985113224EC}"/>
              </a:ext>
            </a:extLst>
          </p:cNvPr>
          <p:cNvSpPr/>
          <p:nvPr/>
        </p:nvSpPr>
        <p:spPr>
          <a:xfrm>
            <a:off x="5296277" y="4246075"/>
            <a:ext cx="6916848" cy="1919335"/>
          </a:xfrm>
          <a:custGeom>
            <a:avLst/>
            <a:gdLst>
              <a:gd name="csX0" fmla="*/ 0 w 6944008"/>
              <a:gd name="csY0" fmla="*/ 135802 h 1865014"/>
              <a:gd name="csX1" fmla="*/ 27160 w 6944008"/>
              <a:gd name="csY1" fmla="*/ 1149790 h 1865014"/>
              <a:gd name="csX2" fmla="*/ 814812 w 6944008"/>
              <a:gd name="csY2" fmla="*/ 1865014 h 1865014"/>
              <a:gd name="csX3" fmla="*/ 814812 w 6944008"/>
              <a:gd name="csY3" fmla="*/ 1484768 h 1865014"/>
              <a:gd name="csX4" fmla="*/ 5341544 w 6944008"/>
              <a:gd name="csY4" fmla="*/ 543208 h 1865014"/>
              <a:gd name="csX5" fmla="*/ 6944008 w 6944008"/>
              <a:gd name="csY5" fmla="*/ 932507 h 1865014"/>
              <a:gd name="csX6" fmla="*/ 6944008 w 6944008"/>
              <a:gd name="csY6" fmla="*/ 0 h 1865014"/>
              <a:gd name="csX7" fmla="*/ 6355533 w 6944008"/>
              <a:gd name="csY7" fmla="*/ 9054 h 1865014"/>
              <a:gd name="csX8" fmla="*/ 1394233 w 6944008"/>
              <a:gd name="csY8" fmla="*/ 869133 h 1865014"/>
              <a:gd name="csX9" fmla="*/ 0 w 6944008"/>
              <a:gd name="csY9" fmla="*/ 135802 h 1865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944008" h="1865014">
                <a:moveTo>
                  <a:pt x="0" y="135802"/>
                </a:moveTo>
                <a:lnTo>
                  <a:pt x="27160" y="1149790"/>
                </a:lnTo>
                <a:lnTo>
                  <a:pt x="814812" y="1865014"/>
                </a:lnTo>
                <a:lnTo>
                  <a:pt x="814812" y="1484768"/>
                </a:lnTo>
                <a:lnTo>
                  <a:pt x="5341544" y="543208"/>
                </a:lnTo>
                <a:lnTo>
                  <a:pt x="6944008" y="932507"/>
                </a:lnTo>
                <a:lnTo>
                  <a:pt x="6944008" y="0"/>
                </a:lnTo>
                <a:lnTo>
                  <a:pt x="6355533" y="9054"/>
                </a:lnTo>
                <a:lnTo>
                  <a:pt x="1394233" y="869133"/>
                </a:lnTo>
                <a:lnTo>
                  <a:pt x="0" y="135802"/>
                </a:lnTo>
                <a:close/>
              </a:path>
            </a:pathLst>
          </a:custGeom>
          <a:solidFill>
            <a:schemeClr val="accent3">
              <a:alpha val="5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DCE0CB6B-0D50-B3D5-C8D5-7678C0037B18}"/>
              </a:ext>
            </a:extLst>
          </p:cNvPr>
          <p:cNvCxnSpPr>
            <a:cxnSpLocks/>
            <a:stCxn id="6" idx="3"/>
          </p:cNvCxnSpPr>
          <p:nvPr/>
        </p:nvCxnSpPr>
        <p:spPr>
          <a:xfrm flipH="1" flipV="1">
            <a:off x="6096000" y="4888871"/>
            <a:ext cx="11902" cy="885218"/>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E4E3542-4C3C-287C-DB56-45593459BB2B}"/>
              </a:ext>
            </a:extLst>
          </p:cNvPr>
          <p:cNvCxnSpPr>
            <a:cxnSpLocks/>
          </p:cNvCxnSpPr>
          <p:nvPr/>
        </p:nvCxnSpPr>
        <p:spPr>
          <a:xfrm>
            <a:off x="10656648" y="4463358"/>
            <a:ext cx="0" cy="355349"/>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quot;Not Allowed&quot; Symbol 17">
            <a:extLst>
              <a:ext uri="{FF2B5EF4-FFF2-40B4-BE49-F238E27FC236}">
                <a16:creationId xmlns:a16="http://schemas.microsoft.com/office/drawing/2014/main" id="{8EF96779-E14D-2EFE-C13C-A29B572D6B8D}"/>
              </a:ext>
            </a:extLst>
          </p:cNvPr>
          <p:cNvSpPr/>
          <p:nvPr/>
        </p:nvSpPr>
        <p:spPr>
          <a:xfrm>
            <a:off x="5498302" y="4707799"/>
            <a:ext cx="289706" cy="404478"/>
          </a:xfrm>
          <a:prstGeom prst="noSmoking">
            <a:avLst>
              <a:gd name="adj" fmla="val 9375"/>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 name="Picture 19">
            <a:extLst>
              <a:ext uri="{FF2B5EF4-FFF2-40B4-BE49-F238E27FC236}">
                <a16:creationId xmlns:a16="http://schemas.microsoft.com/office/drawing/2014/main" id="{A3E108E8-F522-8C07-2B1E-96A3FA0BD38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403278" y="5927061"/>
            <a:ext cx="502050" cy="502050"/>
          </a:xfrm>
          <a:prstGeom prst="rect">
            <a:avLst/>
          </a:prstGeom>
        </p:spPr>
      </p:pic>
      <p:sp>
        <p:nvSpPr>
          <p:cNvPr id="22" name="TextBox 21">
            <a:extLst>
              <a:ext uri="{FF2B5EF4-FFF2-40B4-BE49-F238E27FC236}">
                <a16:creationId xmlns:a16="http://schemas.microsoft.com/office/drawing/2014/main" id="{A555B5F5-DB28-DBA5-F46C-AF9D05B49123}"/>
              </a:ext>
            </a:extLst>
          </p:cNvPr>
          <p:cNvSpPr txBox="1"/>
          <p:nvPr/>
        </p:nvSpPr>
        <p:spPr>
          <a:xfrm>
            <a:off x="2914650" y="3036637"/>
            <a:ext cx="4899892" cy="369332"/>
          </a:xfrm>
          <a:prstGeom prst="rect">
            <a:avLst/>
          </a:prstGeom>
          <a:noFill/>
        </p:spPr>
        <p:txBody>
          <a:bodyPr wrap="square" rtlCol="0">
            <a:spAutoFit/>
          </a:bodyPr>
          <a:lstStyle/>
          <a:p>
            <a:endParaRPr lang="en-US" u="sng" dirty="0">
              <a:solidFill>
                <a:srgbClr val="FFFF00"/>
              </a:solidFill>
            </a:endParaRPr>
          </a:p>
        </p:txBody>
      </p:sp>
      <p:sp>
        <p:nvSpPr>
          <p:cNvPr id="7" name="TextBox 6">
            <a:extLst>
              <a:ext uri="{FF2B5EF4-FFF2-40B4-BE49-F238E27FC236}">
                <a16:creationId xmlns:a16="http://schemas.microsoft.com/office/drawing/2014/main" id="{7F72012B-F6B7-21F7-DE94-8999167AF8EC}"/>
              </a:ext>
            </a:extLst>
          </p:cNvPr>
          <p:cNvSpPr txBox="1"/>
          <p:nvPr/>
        </p:nvSpPr>
        <p:spPr>
          <a:xfrm>
            <a:off x="2914650" y="1815498"/>
            <a:ext cx="4899892" cy="646331"/>
          </a:xfrm>
          <a:prstGeom prst="rect">
            <a:avLst/>
          </a:prstGeom>
          <a:noFill/>
        </p:spPr>
        <p:txBody>
          <a:bodyPr wrap="square" rtlCol="0">
            <a:spAutoFit/>
          </a:bodyPr>
          <a:lstStyle/>
          <a:p>
            <a:r>
              <a:rPr lang="en-US" dirty="0"/>
              <a:t>Receptacle outlets must be in one of the following locations:</a:t>
            </a:r>
          </a:p>
        </p:txBody>
      </p:sp>
      <p:sp>
        <p:nvSpPr>
          <p:cNvPr id="8" name="TextBox 7">
            <a:extLst>
              <a:ext uri="{FF2B5EF4-FFF2-40B4-BE49-F238E27FC236}">
                <a16:creationId xmlns:a16="http://schemas.microsoft.com/office/drawing/2014/main" id="{1E33E16A-5F96-8EB9-DFD8-5439272224C5}"/>
              </a:ext>
            </a:extLst>
          </p:cNvPr>
          <p:cNvSpPr txBox="1"/>
          <p:nvPr/>
        </p:nvSpPr>
        <p:spPr>
          <a:xfrm>
            <a:off x="2892635" y="2581482"/>
            <a:ext cx="4899892" cy="646331"/>
          </a:xfrm>
          <a:prstGeom prst="rect">
            <a:avLst/>
          </a:prstGeom>
          <a:noFill/>
        </p:spPr>
        <p:txBody>
          <a:bodyPr wrap="square" rtlCol="0">
            <a:spAutoFit/>
          </a:bodyPr>
          <a:lstStyle/>
          <a:p>
            <a:r>
              <a:rPr lang="en-US" dirty="0"/>
              <a:t>(1) On or up to 20” above the countertop or work surface.</a:t>
            </a:r>
          </a:p>
        </p:txBody>
      </p:sp>
      <p:pic>
        <p:nvPicPr>
          <p:cNvPr id="14" name="Picture 13">
            <a:extLst>
              <a:ext uri="{FF2B5EF4-FFF2-40B4-BE49-F238E27FC236}">
                <a16:creationId xmlns:a16="http://schemas.microsoft.com/office/drawing/2014/main" id="{369510D5-AC92-1C98-F913-8B53637E036B}"/>
              </a:ext>
            </a:extLst>
          </p:cNvPr>
          <p:cNvPicPr>
            <a:picLocks noChangeAspect="1"/>
          </p:cNvPicPr>
          <p:nvPr/>
        </p:nvPicPr>
        <p:blipFill>
          <a:blip r:embed="rId6"/>
          <a:stretch>
            <a:fillRect/>
          </a:stretch>
        </p:blipFill>
        <p:spPr>
          <a:xfrm>
            <a:off x="3652052" y="3405969"/>
            <a:ext cx="334540" cy="334540"/>
          </a:xfrm>
          <a:prstGeom prst="rect">
            <a:avLst/>
          </a:prstGeom>
        </p:spPr>
      </p:pic>
      <p:pic>
        <p:nvPicPr>
          <p:cNvPr id="15" name="Picture 14">
            <a:extLst>
              <a:ext uri="{FF2B5EF4-FFF2-40B4-BE49-F238E27FC236}">
                <a16:creationId xmlns:a16="http://schemas.microsoft.com/office/drawing/2014/main" id="{62D8F326-8DA1-CCF3-A02F-8F57E6C0025E}"/>
              </a:ext>
            </a:extLst>
          </p:cNvPr>
          <p:cNvPicPr>
            <a:picLocks noChangeAspect="1"/>
          </p:cNvPicPr>
          <p:nvPr/>
        </p:nvPicPr>
        <p:blipFill>
          <a:blip r:embed="rId6"/>
          <a:stretch>
            <a:fillRect/>
          </a:stretch>
        </p:blipFill>
        <p:spPr>
          <a:xfrm>
            <a:off x="5302054" y="3348428"/>
            <a:ext cx="334540" cy="334540"/>
          </a:xfrm>
          <a:prstGeom prst="rect">
            <a:avLst/>
          </a:prstGeom>
        </p:spPr>
      </p:pic>
      <p:pic>
        <p:nvPicPr>
          <p:cNvPr id="17" name="Picture 16">
            <a:extLst>
              <a:ext uri="{FF2B5EF4-FFF2-40B4-BE49-F238E27FC236}">
                <a16:creationId xmlns:a16="http://schemas.microsoft.com/office/drawing/2014/main" id="{40AF3894-40A2-2B85-11B4-71DB327D14B1}"/>
              </a:ext>
            </a:extLst>
          </p:cNvPr>
          <p:cNvPicPr>
            <a:picLocks noChangeAspect="1"/>
          </p:cNvPicPr>
          <p:nvPr/>
        </p:nvPicPr>
        <p:blipFill>
          <a:blip r:embed="rId6"/>
          <a:stretch>
            <a:fillRect/>
          </a:stretch>
        </p:blipFill>
        <p:spPr>
          <a:xfrm>
            <a:off x="6466177" y="3313931"/>
            <a:ext cx="334540" cy="334540"/>
          </a:xfrm>
          <a:prstGeom prst="rect">
            <a:avLst/>
          </a:prstGeom>
        </p:spPr>
      </p:pic>
      <p:sp>
        <p:nvSpPr>
          <p:cNvPr id="19" name="TextBox 18">
            <a:extLst>
              <a:ext uri="{FF2B5EF4-FFF2-40B4-BE49-F238E27FC236}">
                <a16:creationId xmlns:a16="http://schemas.microsoft.com/office/drawing/2014/main" id="{52A381E2-CAD4-F705-6BA2-2D7E85058DAC}"/>
              </a:ext>
            </a:extLst>
          </p:cNvPr>
          <p:cNvSpPr txBox="1"/>
          <p:nvPr/>
        </p:nvSpPr>
        <p:spPr>
          <a:xfrm>
            <a:off x="2901688" y="3719431"/>
            <a:ext cx="4899892" cy="923330"/>
          </a:xfrm>
          <a:prstGeom prst="rect">
            <a:avLst/>
          </a:prstGeom>
          <a:noFill/>
        </p:spPr>
        <p:txBody>
          <a:bodyPr wrap="square" rtlCol="0">
            <a:spAutoFit/>
          </a:bodyPr>
          <a:lstStyle/>
          <a:p>
            <a:r>
              <a:rPr lang="en-US" dirty="0"/>
              <a:t>(2) Receptacle outlet assemblies listed for use in countertops may be installed in countertop or work surface areas.</a:t>
            </a:r>
          </a:p>
        </p:txBody>
      </p:sp>
      <p:pic>
        <p:nvPicPr>
          <p:cNvPr id="23" name="Picture 22">
            <a:extLst>
              <a:ext uri="{FF2B5EF4-FFF2-40B4-BE49-F238E27FC236}">
                <a16:creationId xmlns:a16="http://schemas.microsoft.com/office/drawing/2014/main" id="{E948BDF1-D4BD-54C4-9A5D-8E45368F40D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8834437" y="3770820"/>
            <a:ext cx="465274" cy="498172"/>
          </a:xfrm>
          <a:prstGeom prst="rect">
            <a:avLst/>
          </a:prstGeom>
        </p:spPr>
      </p:pic>
      <p:pic>
        <p:nvPicPr>
          <p:cNvPr id="24" name="Picture 23">
            <a:extLst>
              <a:ext uri="{FF2B5EF4-FFF2-40B4-BE49-F238E27FC236}">
                <a16:creationId xmlns:a16="http://schemas.microsoft.com/office/drawing/2014/main" id="{B8987B0C-60FB-FDEE-2789-71DD97BC674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6335443" y="4142860"/>
            <a:ext cx="465274" cy="498172"/>
          </a:xfrm>
          <a:prstGeom prst="rect">
            <a:avLst/>
          </a:prstGeom>
        </p:spPr>
      </p:pic>
      <p:pic>
        <p:nvPicPr>
          <p:cNvPr id="25" name="Picture 24">
            <a:extLst>
              <a:ext uri="{FF2B5EF4-FFF2-40B4-BE49-F238E27FC236}">
                <a16:creationId xmlns:a16="http://schemas.microsoft.com/office/drawing/2014/main" id="{87723363-B5F6-FF1F-84E6-33E06B3BB1C6}"/>
              </a:ext>
            </a:extLst>
          </p:cNvPr>
          <p:cNvPicPr>
            <a:picLocks noChangeAspect="1"/>
          </p:cNvPicPr>
          <p:nvPr/>
        </p:nvPicPr>
        <p:blipFill>
          <a:blip r:embed="rId6"/>
          <a:stretch>
            <a:fillRect/>
          </a:stretch>
        </p:blipFill>
        <p:spPr>
          <a:xfrm>
            <a:off x="6568080" y="4321307"/>
            <a:ext cx="334540" cy="334540"/>
          </a:xfrm>
          <a:prstGeom prst="rect">
            <a:avLst/>
          </a:prstGeom>
        </p:spPr>
      </p:pic>
      <p:pic>
        <p:nvPicPr>
          <p:cNvPr id="26" name="Picture 25">
            <a:extLst>
              <a:ext uri="{FF2B5EF4-FFF2-40B4-BE49-F238E27FC236}">
                <a16:creationId xmlns:a16="http://schemas.microsoft.com/office/drawing/2014/main" id="{EBA99500-BD74-55EF-1E0B-B571FA6FF79B}"/>
              </a:ext>
            </a:extLst>
          </p:cNvPr>
          <p:cNvPicPr>
            <a:picLocks noChangeAspect="1"/>
          </p:cNvPicPr>
          <p:nvPr/>
        </p:nvPicPr>
        <p:blipFill>
          <a:blip r:embed="rId6"/>
          <a:stretch>
            <a:fillRect/>
          </a:stretch>
        </p:blipFill>
        <p:spPr>
          <a:xfrm>
            <a:off x="9061844" y="3934452"/>
            <a:ext cx="334540" cy="334540"/>
          </a:xfrm>
          <a:prstGeom prst="rect">
            <a:avLst/>
          </a:prstGeom>
        </p:spPr>
      </p:pic>
      <p:sp>
        <p:nvSpPr>
          <p:cNvPr id="27" name="TextBox 26">
            <a:extLst>
              <a:ext uri="{FF2B5EF4-FFF2-40B4-BE49-F238E27FC236}">
                <a16:creationId xmlns:a16="http://schemas.microsoft.com/office/drawing/2014/main" id="{23F69128-0417-E4B8-E56E-0E2046F3DEA4}"/>
              </a:ext>
            </a:extLst>
          </p:cNvPr>
          <p:cNvSpPr txBox="1"/>
          <p:nvPr/>
        </p:nvSpPr>
        <p:spPr>
          <a:xfrm>
            <a:off x="7880695" y="4267109"/>
            <a:ext cx="3221908" cy="923330"/>
          </a:xfrm>
          <a:prstGeom prst="rect">
            <a:avLst/>
          </a:prstGeom>
          <a:solidFill>
            <a:schemeClr val="tx1"/>
          </a:solidFill>
          <a:effectLst>
            <a:softEdge rad="215900"/>
          </a:effectLst>
        </p:spPr>
        <p:txBody>
          <a:bodyPr wrap="square" rtlCol="0">
            <a:spAutoFit/>
          </a:bodyPr>
          <a:lstStyle/>
          <a:p>
            <a:r>
              <a:rPr lang="en-US" dirty="0">
                <a:solidFill>
                  <a:schemeClr val="bg1"/>
                </a:solidFill>
              </a:rPr>
              <a:t>…must be listed for countertop (32oz spill test) not work surface (8oz spill test).</a:t>
            </a:r>
          </a:p>
        </p:txBody>
      </p:sp>
      <p:sp>
        <p:nvSpPr>
          <p:cNvPr id="28" name="TextBox 27">
            <a:extLst>
              <a:ext uri="{FF2B5EF4-FFF2-40B4-BE49-F238E27FC236}">
                <a16:creationId xmlns:a16="http://schemas.microsoft.com/office/drawing/2014/main" id="{550DB5E8-0287-7569-8BDF-0ADD422DB436}"/>
              </a:ext>
            </a:extLst>
          </p:cNvPr>
          <p:cNvSpPr txBox="1"/>
          <p:nvPr/>
        </p:nvSpPr>
        <p:spPr>
          <a:xfrm>
            <a:off x="2914650" y="4782463"/>
            <a:ext cx="4899892" cy="923330"/>
          </a:xfrm>
          <a:prstGeom prst="rect">
            <a:avLst/>
          </a:prstGeom>
          <a:noFill/>
        </p:spPr>
        <p:txBody>
          <a:bodyPr wrap="square" rtlCol="0">
            <a:spAutoFit/>
          </a:bodyPr>
          <a:lstStyle/>
          <a:p>
            <a:r>
              <a:rPr lang="en-US" dirty="0"/>
              <a:t>(3) Receptacle outlet assemblies listed for use in countertops or work surfaces may be installed in work surfaces.</a:t>
            </a:r>
          </a:p>
        </p:txBody>
      </p:sp>
    </p:spTree>
    <p:extLst>
      <p:ext uri="{BB962C8B-B14F-4D97-AF65-F5344CB8AC3E}">
        <p14:creationId xmlns:p14="http://schemas.microsoft.com/office/powerpoint/2010/main" val="2132956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1000"/>
                                        <p:tgtEl>
                                          <p:spTgt spid="22">
                                            <p:txEl>
                                              <p:pRg st="0" end="0"/>
                                            </p:txEl>
                                          </p:spTgt>
                                        </p:tgtEl>
                                      </p:cBhvr>
                                    </p:animEffect>
                                    <p:anim calcmode="lin" valueType="num">
                                      <p:cBhvr>
                                        <p:cTn id="1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anim calcmode="lin" valueType="num">
                                      <p:cBhvr>
                                        <p:cTn id="2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1000"/>
                                        <p:tgtEl>
                                          <p:spTgt spid="8">
                                            <p:txEl>
                                              <p:pRg st="0" end="0"/>
                                            </p:txEl>
                                          </p:spTgt>
                                        </p:tgtEl>
                                      </p:cBhvr>
                                    </p:animEffect>
                                    <p:anim calcmode="lin" valueType="num">
                                      <p:cBhvr>
                                        <p:cTn id="2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80">
                                          <p:stCondLst>
                                            <p:cond delay="0"/>
                                          </p:stCondLst>
                                        </p:cTn>
                                        <p:tgtEl>
                                          <p:spTgt spid="17"/>
                                        </p:tgtEl>
                                      </p:cBhvr>
                                    </p:animEffect>
                                    <p:anim calcmode="lin" valueType="num">
                                      <p:cBhvr>
                                        <p:cTn id="3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8" dur="26">
                                          <p:stCondLst>
                                            <p:cond delay="650"/>
                                          </p:stCondLst>
                                        </p:cTn>
                                        <p:tgtEl>
                                          <p:spTgt spid="17"/>
                                        </p:tgtEl>
                                      </p:cBhvr>
                                      <p:to x="100000" y="60000"/>
                                    </p:animScale>
                                    <p:animScale>
                                      <p:cBhvr>
                                        <p:cTn id="39" dur="166" decel="50000">
                                          <p:stCondLst>
                                            <p:cond delay="676"/>
                                          </p:stCondLst>
                                        </p:cTn>
                                        <p:tgtEl>
                                          <p:spTgt spid="17"/>
                                        </p:tgtEl>
                                      </p:cBhvr>
                                      <p:to x="100000" y="100000"/>
                                    </p:animScale>
                                    <p:animScale>
                                      <p:cBhvr>
                                        <p:cTn id="40" dur="26">
                                          <p:stCondLst>
                                            <p:cond delay="1312"/>
                                          </p:stCondLst>
                                        </p:cTn>
                                        <p:tgtEl>
                                          <p:spTgt spid="17"/>
                                        </p:tgtEl>
                                      </p:cBhvr>
                                      <p:to x="100000" y="80000"/>
                                    </p:animScale>
                                    <p:animScale>
                                      <p:cBhvr>
                                        <p:cTn id="41" dur="166" decel="50000">
                                          <p:stCondLst>
                                            <p:cond delay="1338"/>
                                          </p:stCondLst>
                                        </p:cTn>
                                        <p:tgtEl>
                                          <p:spTgt spid="17"/>
                                        </p:tgtEl>
                                      </p:cBhvr>
                                      <p:to x="100000" y="100000"/>
                                    </p:animScale>
                                    <p:animScale>
                                      <p:cBhvr>
                                        <p:cTn id="42" dur="26">
                                          <p:stCondLst>
                                            <p:cond delay="1642"/>
                                          </p:stCondLst>
                                        </p:cTn>
                                        <p:tgtEl>
                                          <p:spTgt spid="17"/>
                                        </p:tgtEl>
                                      </p:cBhvr>
                                      <p:to x="100000" y="90000"/>
                                    </p:animScale>
                                    <p:animScale>
                                      <p:cBhvr>
                                        <p:cTn id="43" dur="166" decel="50000">
                                          <p:stCondLst>
                                            <p:cond delay="1668"/>
                                          </p:stCondLst>
                                        </p:cTn>
                                        <p:tgtEl>
                                          <p:spTgt spid="17"/>
                                        </p:tgtEl>
                                      </p:cBhvr>
                                      <p:to x="100000" y="100000"/>
                                    </p:animScale>
                                    <p:animScale>
                                      <p:cBhvr>
                                        <p:cTn id="44" dur="26">
                                          <p:stCondLst>
                                            <p:cond delay="1808"/>
                                          </p:stCondLst>
                                        </p:cTn>
                                        <p:tgtEl>
                                          <p:spTgt spid="17"/>
                                        </p:tgtEl>
                                      </p:cBhvr>
                                      <p:to x="100000" y="95000"/>
                                    </p:animScale>
                                    <p:animScale>
                                      <p:cBhvr>
                                        <p:cTn id="45" dur="166" decel="50000">
                                          <p:stCondLst>
                                            <p:cond delay="1834"/>
                                          </p:stCondLst>
                                        </p:cTn>
                                        <p:tgtEl>
                                          <p:spTgt spid="17"/>
                                        </p:tgtEl>
                                      </p:cBhvr>
                                      <p:to x="100000" y="100000"/>
                                    </p:animScale>
                                  </p:childTnLst>
                                </p:cTn>
                              </p:par>
                              <p:par>
                                <p:cTn id="46" presetID="26" presetClass="entr" presetSubtype="0"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down)">
                                      <p:cBhvr>
                                        <p:cTn id="48" dur="580">
                                          <p:stCondLst>
                                            <p:cond delay="0"/>
                                          </p:stCondLst>
                                        </p:cTn>
                                        <p:tgtEl>
                                          <p:spTgt spid="15"/>
                                        </p:tgtEl>
                                      </p:cBhvr>
                                    </p:animEffect>
                                    <p:anim calcmode="lin" valueType="num">
                                      <p:cBhvr>
                                        <p:cTn id="4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4" dur="26">
                                          <p:stCondLst>
                                            <p:cond delay="650"/>
                                          </p:stCondLst>
                                        </p:cTn>
                                        <p:tgtEl>
                                          <p:spTgt spid="15"/>
                                        </p:tgtEl>
                                      </p:cBhvr>
                                      <p:to x="100000" y="60000"/>
                                    </p:animScale>
                                    <p:animScale>
                                      <p:cBhvr>
                                        <p:cTn id="55" dur="166" decel="50000">
                                          <p:stCondLst>
                                            <p:cond delay="676"/>
                                          </p:stCondLst>
                                        </p:cTn>
                                        <p:tgtEl>
                                          <p:spTgt spid="15"/>
                                        </p:tgtEl>
                                      </p:cBhvr>
                                      <p:to x="100000" y="100000"/>
                                    </p:animScale>
                                    <p:animScale>
                                      <p:cBhvr>
                                        <p:cTn id="56" dur="26">
                                          <p:stCondLst>
                                            <p:cond delay="1312"/>
                                          </p:stCondLst>
                                        </p:cTn>
                                        <p:tgtEl>
                                          <p:spTgt spid="15"/>
                                        </p:tgtEl>
                                      </p:cBhvr>
                                      <p:to x="100000" y="80000"/>
                                    </p:animScale>
                                    <p:animScale>
                                      <p:cBhvr>
                                        <p:cTn id="57" dur="166" decel="50000">
                                          <p:stCondLst>
                                            <p:cond delay="1338"/>
                                          </p:stCondLst>
                                        </p:cTn>
                                        <p:tgtEl>
                                          <p:spTgt spid="15"/>
                                        </p:tgtEl>
                                      </p:cBhvr>
                                      <p:to x="100000" y="100000"/>
                                    </p:animScale>
                                    <p:animScale>
                                      <p:cBhvr>
                                        <p:cTn id="58" dur="26">
                                          <p:stCondLst>
                                            <p:cond delay="1642"/>
                                          </p:stCondLst>
                                        </p:cTn>
                                        <p:tgtEl>
                                          <p:spTgt spid="15"/>
                                        </p:tgtEl>
                                      </p:cBhvr>
                                      <p:to x="100000" y="90000"/>
                                    </p:animScale>
                                    <p:animScale>
                                      <p:cBhvr>
                                        <p:cTn id="59" dur="166" decel="50000">
                                          <p:stCondLst>
                                            <p:cond delay="1668"/>
                                          </p:stCondLst>
                                        </p:cTn>
                                        <p:tgtEl>
                                          <p:spTgt spid="15"/>
                                        </p:tgtEl>
                                      </p:cBhvr>
                                      <p:to x="100000" y="100000"/>
                                    </p:animScale>
                                    <p:animScale>
                                      <p:cBhvr>
                                        <p:cTn id="60" dur="26">
                                          <p:stCondLst>
                                            <p:cond delay="1808"/>
                                          </p:stCondLst>
                                        </p:cTn>
                                        <p:tgtEl>
                                          <p:spTgt spid="15"/>
                                        </p:tgtEl>
                                      </p:cBhvr>
                                      <p:to x="100000" y="95000"/>
                                    </p:animScale>
                                    <p:animScale>
                                      <p:cBhvr>
                                        <p:cTn id="61" dur="166" decel="50000">
                                          <p:stCondLst>
                                            <p:cond delay="1834"/>
                                          </p:stCondLst>
                                        </p:cTn>
                                        <p:tgtEl>
                                          <p:spTgt spid="15"/>
                                        </p:tgtEl>
                                      </p:cBhvr>
                                      <p:to x="100000" y="100000"/>
                                    </p:animScale>
                                  </p:childTnLst>
                                </p:cTn>
                              </p:par>
                              <p:par>
                                <p:cTn id="62" presetID="26" presetClass="entr" presetSubtype="0" fill="hold"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down)">
                                      <p:cBhvr>
                                        <p:cTn id="64" dur="580">
                                          <p:stCondLst>
                                            <p:cond delay="0"/>
                                          </p:stCondLst>
                                        </p:cTn>
                                        <p:tgtEl>
                                          <p:spTgt spid="14"/>
                                        </p:tgtEl>
                                      </p:cBhvr>
                                    </p:animEffect>
                                    <p:anim calcmode="lin" valueType="num">
                                      <p:cBhvr>
                                        <p:cTn id="6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70" dur="26">
                                          <p:stCondLst>
                                            <p:cond delay="650"/>
                                          </p:stCondLst>
                                        </p:cTn>
                                        <p:tgtEl>
                                          <p:spTgt spid="14"/>
                                        </p:tgtEl>
                                      </p:cBhvr>
                                      <p:to x="100000" y="60000"/>
                                    </p:animScale>
                                    <p:animScale>
                                      <p:cBhvr>
                                        <p:cTn id="71" dur="166" decel="50000">
                                          <p:stCondLst>
                                            <p:cond delay="676"/>
                                          </p:stCondLst>
                                        </p:cTn>
                                        <p:tgtEl>
                                          <p:spTgt spid="14"/>
                                        </p:tgtEl>
                                      </p:cBhvr>
                                      <p:to x="100000" y="100000"/>
                                    </p:animScale>
                                    <p:animScale>
                                      <p:cBhvr>
                                        <p:cTn id="72" dur="26">
                                          <p:stCondLst>
                                            <p:cond delay="1312"/>
                                          </p:stCondLst>
                                        </p:cTn>
                                        <p:tgtEl>
                                          <p:spTgt spid="14"/>
                                        </p:tgtEl>
                                      </p:cBhvr>
                                      <p:to x="100000" y="80000"/>
                                    </p:animScale>
                                    <p:animScale>
                                      <p:cBhvr>
                                        <p:cTn id="73" dur="166" decel="50000">
                                          <p:stCondLst>
                                            <p:cond delay="1338"/>
                                          </p:stCondLst>
                                        </p:cTn>
                                        <p:tgtEl>
                                          <p:spTgt spid="14"/>
                                        </p:tgtEl>
                                      </p:cBhvr>
                                      <p:to x="100000" y="100000"/>
                                    </p:animScale>
                                    <p:animScale>
                                      <p:cBhvr>
                                        <p:cTn id="74" dur="26">
                                          <p:stCondLst>
                                            <p:cond delay="1642"/>
                                          </p:stCondLst>
                                        </p:cTn>
                                        <p:tgtEl>
                                          <p:spTgt spid="14"/>
                                        </p:tgtEl>
                                      </p:cBhvr>
                                      <p:to x="100000" y="90000"/>
                                    </p:animScale>
                                    <p:animScale>
                                      <p:cBhvr>
                                        <p:cTn id="75" dur="166" decel="50000">
                                          <p:stCondLst>
                                            <p:cond delay="1668"/>
                                          </p:stCondLst>
                                        </p:cTn>
                                        <p:tgtEl>
                                          <p:spTgt spid="14"/>
                                        </p:tgtEl>
                                      </p:cBhvr>
                                      <p:to x="100000" y="100000"/>
                                    </p:animScale>
                                    <p:animScale>
                                      <p:cBhvr>
                                        <p:cTn id="76" dur="26">
                                          <p:stCondLst>
                                            <p:cond delay="1808"/>
                                          </p:stCondLst>
                                        </p:cTn>
                                        <p:tgtEl>
                                          <p:spTgt spid="14"/>
                                        </p:tgtEl>
                                      </p:cBhvr>
                                      <p:to x="100000" y="95000"/>
                                    </p:animScale>
                                    <p:animScale>
                                      <p:cBhvr>
                                        <p:cTn id="77" dur="166" decel="50000">
                                          <p:stCondLst>
                                            <p:cond delay="1834"/>
                                          </p:stCondLst>
                                        </p:cTn>
                                        <p:tgtEl>
                                          <p:spTgt spid="14"/>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animEffect transition="in" filter="fade">
                                      <p:cBhvr>
                                        <p:cTn id="82" dur="1000"/>
                                        <p:tgtEl>
                                          <p:spTgt spid="19">
                                            <p:txEl>
                                              <p:pRg st="0" end="0"/>
                                            </p:txEl>
                                          </p:spTgt>
                                        </p:tgtEl>
                                      </p:cBhvr>
                                    </p:animEffect>
                                    <p:anim calcmode="lin" valueType="num">
                                      <p:cBhvr>
                                        <p:cTn id="83"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84"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85" fill="hold">
                            <p:stCondLst>
                              <p:cond delay="1000"/>
                            </p:stCondLst>
                            <p:childTnLst>
                              <p:par>
                                <p:cTn id="86" presetID="10" presetClass="entr" presetSubtype="0" fill="hold" nodeType="after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fade">
                                      <p:cBhvr>
                                        <p:cTn id="88" dur="500"/>
                                        <p:tgtEl>
                                          <p:spTgt spid="24"/>
                                        </p:tgtEl>
                                      </p:cBhvr>
                                    </p:animEffect>
                                  </p:childTnLst>
                                </p:cTn>
                              </p:par>
                              <p:par>
                                <p:cTn id="89" presetID="10" presetClass="entr" presetSubtype="0" fill="hold" nodeType="with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500"/>
                                        <p:tgtEl>
                                          <p:spTgt spid="23"/>
                                        </p:tgtEl>
                                      </p:cBhvr>
                                    </p:animEffect>
                                  </p:childTnLst>
                                </p:cTn>
                              </p:par>
                            </p:childTnLst>
                          </p:cTn>
                        </p:par>
                      </p:childTnLst>
                    </p:cTn>
                  </p:par>
                  <p:par>
                    <p:cTn id="92" fill="hold">
                      <p:stCondLst>
                        <p:cond delay="indefinite"/>
                      </p:stCondLst>
                      <p:childTnLst>
                        <p:par>
                          <p:cTn id="93" fill="hold">
                            <p:stCondLst>
                              <p:cond delay="0"/>
                            </p:stCondLst>
                            <p:childTnLst>
                              <p:par>
                                <p:cTn id="94" presetID="26" presetClass="entr" presetSubtype="0" fill="hold"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wipe(down)">
                                      <p:cBhvr>
                                        <p:cTn id="96" dur="580">
                                          <p:stCondLst>
                                            <p:cond delay="0"/>
                                          </p:stCondLst>
                                        </p:cTn>
                                        <p:tgtEl>
                                          <p:spTgt spid="25"/>
                                        </p:tgtEl>
                                      </p:cBhvr>
                                    </p:animEffect>
                                    <p:anim calcmode="lin" valueType="num">
                                      <p:cBhvr>
                                        <p:cTn id="97"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02" dur="26">
                                          <p:stCondLst>
                                            <p:cond delay="650"/>
                                          </p:stCondLst>
                                        </p:cTn>
                                        <p:tgtEl>
                                          <p:spTgt spid="25"/>
                                        </p:tgtEl>
                                      </p:cBhvr>
                                      <p:to x="100000" y="60000"/>
                                    </p:animScale>
                                    <p:animScale>
                                      <p:cBhvr>
                                        <p:cTn id="103" dur="166" decel="50000">
                                          <p:stCondLst>
                                            <p:cond delay="676"/>
                                          </p:stCondLst>
                                        </p:cTn>
                                        <p:tgtEl>
                                          <p:spTgt spid="25"/>
                                        </p:tgtEl>
                                      </p:cBhvr>
                                      <p:to x="100000" y="100000"/>
                                    </p:animScale>
                                    <p:animScale>
                                      <p:cBhvr>
                                        <p:cTn id="104" dur="26">
                                          <p:stCondLst>
                                            <p:cond delay="1312"/>
                                          </p:stCondLst>
                                        </p:cTn>
                                        <p:tgtEl>
                                          <p:spTgt spid="25"/>
                                        </p:tgtEl>
                                      </p:cBhvr>
                                      <p:to x="100000" y="80000"/>
                                    </p:animScale>
                                    <p:animScale>
                                      <p:cBhvr>
                                        <p:cTn id="105" dur="166" decel="50000">
                                          <p:stCondLst>
                                            <p:cond delay="1338"/>
                                          </p:stCondLst>
                                        </p:cTn>
                                        <p:tgtEl>
                                          <p:spTgt spid="25"/>
                                        </p:tgtEl>
                                      </p:cBhvr>
                                      <p:to x="100000" y="100000"/>
                                    </p:animScale>
                                    <p:animScale>
                                      <p:cBhvr>
                                        <p:cTn id="106" dur="26">
                                          <p:stCondLst>
                                            <p:cond delay="1642"/>
                                          </p:stCondLst>
                                        </p:cTn>
                                        <p:tgtEl>
                                          <p:spTgt spid="25"/>
                                        </p:tgtEl>
                                      </p:cBhvr>
                                      <p:to x="100000" y="90000"/>
                                    </p:animScale>
                                    <p:animScale>
                                      <p:cBhvr>
                                        <p:cTn id="107" dur="166" decel="50000">
                                          <p:stCondLst>
                                            <p:cond delay="1668"/>
                                          </p:stCondLst>
                                        </p:cTn>
                                        <p:tgtEl>
                                          <p:spTgt spid="25"/>
                                        </p:tgtEl>
                                      </p:cBhvr>
                                      <p:to x="100000" y="100000"/>
                                    </p:animScale>
                                    <p:animScale>
                                      <p:cBhvr>
                                        <p:cTn id="108" dur="26">
                                          <p:stCondLst>
                                            <p:cond delay="1808"/>
                                          </p:stCondLst>
                                        </p:cTn>
                                        <p:tgtEl>
                                          <p:spTgt spid="25"/>
                                        </p:tgtEl>
                                      </p:cBhvr>
                                      <p:to x="100000" y="95000"/>
                                    </p:animScale>
                                    <p:animScale>
                                      <p:cBhvr>
                                        <p:cTn id="109" dur="166" decel="50000">
                                          <p:stCondLst>
                                            <p:cond delay="1834"/>
                                          </p:stCondLst>
                                        </p:cTn>
                                        <p:tgtEl>
                                          <p:spTgt spid="25"/>
                                        </p:tgtEl>
                                      </p:cBhvr>
                                      <p:to x="100000" y="100000"/>
                                    </p:animScale>
                                  </p:childTnLst>
                                </p:cTn>
                              </p:par>
                              <p:par>
                                <p:cTn id="110" presetID="26" presetClass="entr" presetSubtype="0" fill="hold" nodeType="withEffect">
                                  <p:stCondLst>
                                    <p:cond delay="0"/>
                                  </p:stCondLst>
                                  <p:childTnLst>
                                    <p:set>
                                      <p:cBhvr>
                                        <p:cTn id="111" dur="1" fill="hold">
                                          <p:stCondLst>
                                            <p:cond delay="0"/>
                                          </p:stCondLst>
                                        </p:cTn>
                                        <p:tgtEl>
                                          <p:spTgt spid="26"/>
                                        </p:tgtEl>
                                        <p:attrNameLst>
                                          <p:attrName>style.visibility</p:attrName>
                                        </p:attrNameLst>
                                      </p:cBhvr>
                                      <p:to>
                                        <p:strVal val="visible"/>
                                      </p:to>
                                    </p:set>
                                    <p:animEffect transition="in" filter="wipe(down)">
                                      <p:cBhvr>
                                        <p:cTn id="112" dur="580">
                                          <p:stCondLst>
                                            <p:cond delay="0"/>
                                          </p:stCondLst>
                                        </p:cTn>
                                        <p:tgtEl>
                                          <p:spTgt spid="26"/>
                                        </p:tgtEl>
                                      </p:cBhvr>
                                    </p:animEffect>
                                    <p:anim calcmode="lin" valueType="num">
                                      <p:cBhvr>
                                        <p:cTn id="113"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14"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15"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16"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17"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18" dur="26">
                                          <p:stCondLst>
                                            <p:cond delay="650"/>
                                          </p:stCondLst>
                                        </p:cTn>
                                        <p:tgtEl>
                                          <p:spTgt spid="26"/>
                                        </p:tgtEl>
                                      </p:cBhvr>
                                      <p:to x="100000" y="60000"/>
                                    </p:animScale>
                                    <p:animScale>
                                      <p:cBhvr>
                                        <p:cTn id="119" dur="166" decel="50000">
                                          <p:stCondLst>
                                            <p:cond delay="676"/>
                                          </p:stCondLst>
                                        </p:cTn>
                                        <p:tgtEl>
                                          <p:spTgt spid="26"/>
                                        </p:tgtEl>
                                      </p:cBhvr>
                                      <p:to x="100000" y="100000"/>
                                    </p:animScale>
                                    <p:animScale>
                                      <p:cBhvr>
                                        <p:cTn id="120" dur="26">
                                          <p:stCondLst>
                                            <p:cond delay="1312"/>
                                          </p:stCondLst>
                                        </p:cTn>
                                        <p:tgtEl>
                                          <p:spTgt spid="26"/>
                                        </p:tgtEl>
                                      </p:cBhvr>
                                      <p:to x="100000" y="80000"/>
                                    </p:animScale>
                                    <p:animScale>
                                      <p:cBhvr>
                                        <p:cTn id="121" dur="166" decel="50000">
                                          <p:stCondLst>
                                            <p:cond delay="1338"/>
                                          </p:stCondLst>
                                        </p:cTn>
                                        <p:tgtEl>
                                          <p:spTgt spid="26"/>
                                        </p:tgtEl>
                                      </p:cBhvr>
                                      <p:to x="100000" y="100000"/>
                                    </p:animScale>
                                    <p:animScale>
                                      <p:cBhvr>
                                        <p:cTn id="122" dur="26">
                                          <p:stCondLst>
                                            <p:cond delay="1642"/>
                                          </p:stCondLst>
                                        </p:cTn>
                                        <p:tgtEl>
                                          <p:spTgt spid="26"/>
                                        </p:tgtEl>
                                      </p:cBhvr>
                                      <p:to x="100000" y="90000"/>
                                    </p:animScale>
                                    <p:animScale>
                                      <p:cBhvr>
                                        <p:cTn id="123" dur="166" decel="50000">
                                          <p:stCondLst>
                                            <p:cond delay="1668"/>
                                          </p:stCondLst>
                                        </p:cTn>
                                        <p:tgtEl>
                                          <p:spTgt spid="26"/>
                                        </p:tgtEl>
                                      </p:cBhvr>
                                      <p:to x="100000" y="100000"/>
                                    </p:animScale>
                                    <p:animScale>
                                      <p:cBhvr>
                                        <p:cTn id="124" dur="26">
                                          <p:stCondLst>
                                            <p:cond delay="1808"/>
                                          </p:stCondLst>
                                        </p:cTn>
                                        <p:tgtEl>
                                          <p:spTgt spid="26"/>
                                        </p:tgtEl>
                                      </p:cBhvr>
                                      <p:to x="100000" y="95000"/>
                                    </p:animScale>
                                    <p:animScale>
                                      <p:cBhvr>
                                        <p:cTn id="125" dur="166" decel="50000">
                                          <p:stCondLst>
                                            <p:cond delay="1834"/>
                                          </p:stCondLst>
                                        </p:cTn>
                                        <p:tgtEl>
                                          <p:spTgt spid="26"/>
                                        </p:tgtEl>
                                      </p:cBhvr>
                                      <p:to x="100000" y="100000"/>
                                    </p:animScale>
                                  </p:childTnLst>
                                </p:cTn>
                              </p:par>
                            </p:childTnLst>
                          </p:cTn>
                        </p:par>
                      </p:childTnLst>
                    </p:cTn>
                  </p:par>
                  <p:par>
                    <p:cTn id="126" fill="hold">
                      <p:stCondLst>
                        <p:cond delay="indefinite"/>
                      </p:stCondLst>
                      <p:childTnLst>
                        <p:par>
                          <p:cTn id="127" fill="hold">
                            <p:stCondLst>
                              <p:cond delay="0"/>
                            </p:stCondLst>
                            <p:childTnLst>
                              <p:par>
                                <p:cTn id="128" presetID="42" presetClass="entr" presetSubtype="0" fill="hold" grpId="0" nodeType="clickEffect">
                                  <p:stCondLst>
                                    <p:cond delay="0"/>
                                  </p:stCondLst>
                                  <p:childTnLst>
                                    <p:set>
                                      <p:cBhvr>
                                        <p:cTn id="129" dur="1" fill="hold">
                                          <p:stCondLst>
                                            <p:cond delay="0"/>
                                          </p:stCondLst>
                                        </p:cTn>
                                        <p:tgtEl>
                                          <p:spTgt spid="27">
                                            <p:bg/>
                                          </p:spTgt>
                                        </p:tgtEl>
                                        <p:attrNameLst>
                                          <p:attrName>style.visibility</p:attrName>
                                        </p:attrNameLst>
                                      </p:cBhvr>
                                      <p:to>
                                        <p:strVal val="visible"/>
                                      </p:to>
                                    </p:set>
                                    <p:animEffect transition="in" filter="fade">
                                      <p:cBhvr>
                                        <p:cTn id="130" dur="1000"/>
                                        <p:tgtEl>
                                          <p:spTgt spid="27">
                                            <p:bg/>
                                          </p:spTgt>
                                        </p:tgtEl>
                                      </p:cBhvr>
                                    </p:animEffect>
                                    <p:anim calcmode="lin" valueType="num">
                                      <p:cBhvr>
                                        <p:cTn id="131" dur="1000" fill="hold"/>
                                        <p:tgtEl>
                                          <p:spTgt spid="27">
                                            <p:bg/>
                                          </p:spTgt>
                                        </p:tgtEl>
                                        <p:attrNameLst>
                                          <p:attrName>ppt_x</p:attrName>
                                        </p:attrNameLst>
                                      </p:cBhvr>
                                      <p:tavLst>
                                        <p:tav tm="0">
                                          <p:val>
                                            <p:strVal val="#ppt_x"/>
                                          </p:val>
                                        </p:tav>
                                        <p:tav tm="100000">
                                          <p:val>
                                            <p:strVal val="#ppt_x"/>
                                          </p:val>
                                        </p:tav>
                                      </p:tavLst>
                                    </p:anim>
                                    <p:anim calcmode="lin" valueType="num">
                                      <p:cBhvr>
                                        <p:cTn id="132" dur="1000" fill="hold"/>
                                        <p:tgtEl>
                                          <p:spTgt spid="27">
                                            <p:bg/>
                                          </p:spTgt>
                                        </p:tgtEl>
                                        <p:attrNameLst>
                                          <p:attrName>ppt_y</p:attrName>
                                        </p:attrNameLst>
                                      </p:cBhvr>
                                      <p:tavLst>
                                        <p:tav tm="0">
                                          <p:val>
                                            <p:strVal val="#ppt_y+.1"/>
                                          </p:val>
                                        </p:tav>
                                        <p:tav tm="100000">
                                          <p:val>
                                            <p:strVal val="#ppt_y"/>
                                          </p:val>
                                        </p:tav>
                                      </p:tavLst>
                                    </p:anim>
                                  </p:childTnLst>
                                </p:cTn>
                              </p:par>
                              <p:par>
                                <p:cTn id="133" presetID="42" presetClass="entr" presetSubtype="0" fill="hold" grpId="0" nodeType="withEffect">
                                  <p:stCondLst>
                                    <p:cond delay="0"/>
                                  </p:stCondLst>
                                  <p:childTnLst>
                                    <p:set>
                                      <p:cBhvr>
                                        <p:cTn id="134" dur="1" fill="hold">
                                          <p:stCondLst>
                                            <p:cond delay="0"/>
                                          </p:stCondLst>
                                        </p:cTn>
                                        <p:tgtEl>
                                          <p:spTgt spid="27">
                                            <p:txEl>
                                              <p:pRg st="0" end="0"/>
                                            </p:txEl>
                                          </p:spTgt>
                                        </p:tgtEl>
                                        <p:attrNameLst>
                                          <p:attrName>style.visibility</p:attrName>
                                        </p:attrNameLst>
                                      </p:cBhvr>
                                      <p:to>
                                        <p:strVal val="visible"/>
                                      </p:to>
                                    </p:set>
                                    <p:animEffect transition="in" filter="fade">
                                      <p:cBhvr>
                                        <p:cTn id="135" dur="1000"/>
                                        <p:tgtEl>
                                          <p:spTgt spid="27">
                                            <p:txEl>
                                              <p:pRg st="0" end="0"/>
                                            </p:txEl>
                                          </p:spTgt>
                                        </p:tgtEl>
                                      </p:cBhvr>
                                    </p:animEffect>
                                    <p:anim calcmode="lin" valueType="num">
                                      <p:cBhvr>
                                        <p:cTn id="136"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137"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42" presetClass="entr" presetSubtype="0" fill="hold" grpId="0" nodeType="clickEffect">
                                  <p:stCondLst>
                                    <p:cond delay="0"/>
                                  </p:stCondLst>
                                  <p:childTnLst>
                                    <p:set>
                                      <p:cBhvr>
                                        <p:cTn id="141" dur="1" fill="hold">
                                          <p:stCondLst>
                                            <p:cond delay="0"/>
                                          </p:stCondLst>
                                        </p:cTn>
                                        <p:tgtEl>
                                          <p:spTgt spid="28">
                                            <p:txEl>
                                              <p:pRg st="0" end="0"/>
                                            </p:txEl>
                                          </p:spTgt>
                                        </p:tgtEl>
                                        <p:attrNameLst>
                                          <p:attrName>style.visibility</p:attrName>
                                        </p:attrNameLst>
                                      </p:cBhvr>
                                      <p:to>
                                        <p:strVal val="visible"/>
                                      </p:to>
                                    </p:set>
                                    <p:animEffect transition="in" filter="fade">
                                      <p:cBhvr>
                                        <p:cTn id="142" dur="1000"/>
                                        <p:tgtEl>
                                          <p:spTgt spid="28">
                                            <p:txEl>
                                              <p:pRg st="0" end="0"/>
                                            </p:txEl>
                                          </p:spTgt>
                                        </p:tgtEl>
                                      </p:cBhvr>
                                    </p:animEffect>
                                    <p:anim calcmode="lin" valueType="num">
                                      <p:cBhvr>
                                        <p:cTn id="143"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144"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build="allAtOnce"/>
      <p:bldP spid="7" grpId="0" build="allAtOnce"/>
      <p:bldP spid="8" grpId="0" build="allAtOnce"/>
      <p:bldP spid="19" grpId="0" build="allAtOnce"/>
      <p:bldP spid="27" grpId="0" build="allAtOnce" animBg="1"/>
      <p:bldP spid="28" grpId="0" build="allAtOnce"/>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66B64-45E0-8386-EEB1-1582E1D219D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ABA7594-17AD-94B1-1A8C-1031139DF3BB}"/>
              </a:ext>
            </a:extLst>
          </p:cNvPr>
          <p:cNvPicPr>
            <a:picLocks noChangeAspect="1"/>
          </p:cNvPicPr>
          <p:nvPr/>
        </p:nvPicPr>
        <p:blipFill>
          <a:blip r:embed="rId3"/>
          <a:stretch>
            <a:fillRect/>
          </a:stretch>
        </p:blipFill>
        <p:spPr>
          <a:xfrm>
            <a:off x="316675" y="145256"/>
            <a:ext cx="11675533" cy="6567487"/>
          </a:xfrm>
          <a:prstGeom prst="rect">
            <a:avLst/>
          </a:prstGeom>
        </p:spPr>
      </p:pic>
      <p:sp>
        <p:nvSpPr>
          <p:cNvPr id="2" name="Title 1">
            <a:extLst>
              <a:ext uri="{FF2B5EF4-FFF2-40B4-BE49-F238E27FC236}">
                <a16:creationId xmlns:a16="http://schemas.microsoft.com/office/drawing/2014/main" id="{62B509CE-B6D7-D072-3464-DC75CE445C9A}"/>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02909B40-E9D5-79A2-2694-1BDF0EACB0F4}"/>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3813632B-5BC3-06DA-669B-F8D5C1EB418F}"/>
              </a:ext>
            </a:extLst>
          </p:cNvPr>
          <p:cNvSpPr>
            <a:spLocks noGrp="1"/>
          </p:cNvSpPr>
          <p:nvPr>
            <p:ph type="sldNum" sz="quarter" idx="12"/>
          </p:nvPr>
        </p:nvSpPr>
        <p:spPr/>
        <p:txBody>
          <a:bodyPr/>
          <a:lstStyle/>
          <a:p>
            <a:fld id="{6D22F896-40B5-4ADD-8801-0D06FADFA095}" type="slidenum">
              <a:rPr lang="en-US" smtClean="0"/>
              <a:t>44</a:t>
            </a:fld>
            <a:endParaRPr lang="en-US" dirty="0"/>
          </a:p>
        </p:txBody>
      </p:sp>
      <p:pic>
        <p:nvPicPr>
          <p:cNvPr id="9" name="Picture 8">
            <a:extLst>
              <a:ext uri="{FF2B5EF4-FFF2-40B4-BE49-F238E27FC236}">
                <a16:creationId xmlns:a16="http://schemas.microsoft.com/office/drawing/2014/main" id="{9C34897E-6592-C2AE-AA20-9DED65E007E7}"/>
              </a:ext>
            </a:extLst>
          </p:cNvPr>
          <p:cNvPicPr>
            <a:picLocks noChangeAspect="1"/>
          </p:cNvPicPr>
          <p:nvPr/>
        </p:nvPicPr>
        <p:blipFill>
          <a:blip r:embed="rId4"/>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C077463C-5E53-8AC4-F715-44EAC75D8FEF}"/>
              </a:ext>
            </a:extLst>
          </p:cNvPr>
          <p:cNvSpPr txBox="1"/>
          <p:nvPr/>
        </p:nvSpPr>
        <p:spPr>
          <a:xfrm>
            <a:off x="2914650" y="1162050"/>
            <a:ext cx="4819650" cy="369332"/>
          </a:xfrm>
          <a:prstGeom prst="rect">
            <a:avLst/>
          </a:prstGeom>
          <a:noFill/>
        </p:spPr>
        <p:txBody>
          <a:bodyPr wrap="square" rtlCol="0">
            <a:spAutoFit/>
          </a:bodyPr>
          <a:lstStyle/>
          <a:p>
            <a:r>
              <a:rPr lang="en-US" dirty="0"/>
              <a:t>Article 210.52(C)(3) Location</a:t>
            </a:r>
          </a:p>
        </p:txBody>
      </p:sp>
      <p:sp>
        <p:nvSpPr>
          <p:cNvPr id="22" name="TextBox 21">
            <a:extLst>
              <a:ext uri="{FF2B5EF4-FFF2-40B4-BE49-F238E27FC236}">
                <a16:creationId xmlns:a16="http://schemas.microsoft.com/office/drawing/2014/main" id="{06FFC38E-1CE5-4134-0F65-8B5E69D39E5E}"/>
              </a:ext>
            </a:extLst>
          </p:cNvPr>
          <p:cNvSpPr txBox="1"/>
          <p:nvPr/>
        </p:nvSpPr>
        <p:spPr>
          <a:xfrm>
            <a:off x="2914650" y="3036637"/>
            <a:ext cx="4899892" cy="369332"/>
          </a:xfrm>
          <a:prstGeom prst="rect">
            <a:avLst/>
          </a:prstGeom>
          <a:noFill/>
        </p:spPr>
        <p:txBody>
          <a:bodyPr wrap="square" rtlCol="0">
            <a:spAutoFit/>
          </a:bodyPr>
          <a:lstStyle/>
          <a:p>
            <a:endParaRPr lang="en-US" u="sng" dirty="0">
              <a:solidFill>
                <a:srgbClr val="FFFF00"/>
              </a:solidFill>
            </a:endParaRPr>
          </a:p>
        </p:txBody>
      </p:sp>
      <p:sp>
        <p:nvSpPr>
          <p:cNvPr id="7" name="TextBox 6">
            <a:extLst>
              <a:ext uri="{FF2B5EF4-FFF2-40B4-BE49-F238E27FC236}">
                <a16:creationId xmlns:a16="http://schemas.microsoft.com/office/drawing/2014/main" id="{C250CF7E-2B88-51E1-2518-5249DC3EE3F2}"/>
              </a:ext>
            </a:extLst>
          </p:cNvPr>
          <p:cNvSpPr txBox="1"/>
          <p:nvPr/>
        </p:nvSpPr>
        <p:spPr>
          <a:xfrm>
            <a:off x="2914650" y="1815498"/>
            <a:ext cx="4899892" cy="646331"/>
          </a:xfrm>
          <a:prstGeom prst="rect">
            <a:avLst/>
          </a:prstGeom>
          <a:noFill/>
        </p:spPr>
        <p:txBody>
          <a:bodyPr wrap="square" rtlCol="0">
            <a:spAutoFit/>
          </a:bodyPr>
          <a:lstStyle/>
          <a:p>
            <a:r>
              <a:rPr lang="en-US" dirty="0"/>
              <a:t>Receptacle outlets must be in one of the following locations:</a:t>
            </a:r>
          </a:p>
        </p:txBody>
      </p:sp>
      <p:sp>
        <p:nvSpPr>
          <p:cNvPr id="12" name="TextBox 11">
            <a:extLst>
              <a:ext uri="{FF2B5EF4-FFF2-40B4-BE49-F238E27FC236}">
                <a16:creationId xmlns:a16="http://schemas.microsoft.com/office/drawing/2014/main" id="{A79E4EA0-FEDD-48AF-C87F-763DA2EECECD}"/>
              </a:ext>
            </a:extLst>
          </p:cNvPr>
          <p:cNvSpPr txBox="1"/>
          <p:nvPr/>
        </p:nvSpPr>
        <p:spPr>
          <a:xfrm>
            <a:off x="2914650" y="2607372"/>
            <a:ext cx="4899892" cy="1477328"/>
          </a:xfrm>
          <a:prstGeom prst="rect">
            <a:avLst/>
          </a:prstGeom>
          <a:noFill/>
        </p:spPr>
        <p:txBody>
          <a:bodyPr wrap="square" rtlCol="0">
            <a:spAutoFit/>
          </a:bodyPr>
          <a:lstStyle/>
          <a:p>
            <a:r>
              <a:rPr lang="en-US" dirty="0"/>
              <a:t>Receptacles that are not readily accessible due to appliances fastened in place, appliance garages, sinks, or appliances occupying assigned space do not count as the receptacle outlets required </a:t>
            </a:r>
            <a:r>
              <a:rPr lang="en-US" u="sng" dirty="0">
                <a:solidFill>
                  <a:srgbClr val="FFFF00"/>
                </a:solidFill>
              </a:rPr>
              <a:t>by 210.52(C)(3).</a:t>
            </a:r>
          </a:p>
        </p:txBody>
      </p:sp>
      <p:sp>
        <p:nvSpPr>
          <p:cNvPr id="29" name="Freeform: Shape 28">
            <a:extLst>
              <a:ext uri="{FF2B5EF4-FFF2-40B4-BE49-F238E27FC236}">
                <a16:creationId xmlns:a16="http://schemas.microsoft.com/office/drawing/2014/main" id="{59353E54-CD8D-4FFA-87EC-A70A224C290D}"/>
              </a:ext>
            </a:extLst>
          </p:cNvPr>
          <p:cNvSpPr/>
          <p:nvPr/>
        </p:nvSpPr>
        <p:spPr>
          <a:xfrm>
            <a:off x="1792586" y="3051018"/>
            <a:ext cx="425513" cy="1285592"/>
          </a:xfrm>
          <a:custGeom>
            <a:avLst/>
            <a:gdLst>
              <a:gd name="csX0" fmla="*/ 0 w 425513"/>
              <a:gd name="csY0" fmla="*/ 0 h 1285592"/>
              <a:gd name="csX1" fmla="*/ 398353 w 425513"/>
              <a:gd name="csY1" fmla="*/ 63374 h 1285592"/>
              <a:gd name="csX2" fmla="*/ 425513 w 425513"/>
              <a:gd name="csY2" fmla="*/ 968721 h 1285592"/>
              <a:gd name="csX3" fmla="*/ 18107 w 425513"/>
              <a:gd name="csY3" fmla="*/ 1285592 h 1285592"/>
              <a:gd name="csX4" fmla="*/ 0 w 425513"/>
              <a:gd name="csY4" fmla="*/ 0 h 1285592"/>
            </a:gdLst>
            <a:ahLst/>
            <a:cxnLst>
              <a:cxn ang="0">
                <a:pos x="csX0" y="csY0"/>
              </a:cxn>
              <a:cxn ang="0">
                <a:pos x="csX1" y="csY1"/>
              </a:cxn>
              <a:cxn ang="0">
                <a:pos x="csX2" y="csY2"/>
              </a:cxn>
              <a:cxn ang="0">
                <a:pos x="csX3" y="csY3"/>
              </a:cxn>
              <a:cxn ang="0">
                <a:pos x="csX4" y="csY4"/>
              </a:cxn>
            </a:cxnLst>
            <a:rect l="l" t="t" r="r" b="b"/>
            <a:pathLst>
              <a:path w="425513" h="1285592">
                <a:moveTo>
                  <a:pt x="0" y="0"/>
                </a:moveTo>
                <a:lnTo>
                  <a:pt x="398353" y="63374"/>
                </a:lnTo>
                <a:lnTo>
                  <a:pt x="425513" y="968721"/>
                </a:lnTo>
                <a:lnTo>
                  <a:pt x="18107" y="1285592"/>
                </a:lnTo>
                <a:lnTo>
                  <a:pt x="0" y="0"/>
                </a:lnTo>
                <a:close/>
              </a:path>
            </a:pathLst>
          </a:custGeom>
          <a:solidFill>
            <a:schemeClr val="accent1">
              <a:alpha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8582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1000"/>
                                        <p:tgtEl>
                                          <p:spTgt spid="22">
                                            <p:txEl>
                                              <p:pRg st="0" end="0"/>
                                            </p:txEl>
                                          </p:spTgt>
                                        </p:tgtEl>
                                      </p:cBhvr>
                                    </p:animEffect>
                                    <p:anim calcmode="lin" valueType="num">
                                      <p:cBhvr>
                                        <p:cTn id="1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anim calcmode="lin" valueType="num">
                                      <p:cBhvr>
                                        <p:cTn id="2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fade">
                                      <p:cBhvr>
                                        <p:cTn id="26" dur="1000"/>
                                        <p:tgtEl>
                                          <p:spTgt spid="12">
                                            <p:txEl>
                                              <p:pRg st="0" end="0"/>
                                            </p:txEl>
                                          </p:spTgt>
                                        </p:tgtEl>
                                      </p:cBhvr>
                                    </p:animEffect>
                                    <p:anim calcmode="lin" valueType="num">
                                      <p:cBhvr>
                                        <p:cTn id="2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build="allAtOnce"/>
      <p:bldP spid="7" grpId="0" build="allAtOnce"/>
      <p:bldP spid="12" grpId="0" build="allAtOnce"/>
      <p:bldP spid="2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A89CB-301B-AADD-DE6B-95BD7B3B7BA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17A531B-27F8-001D-7A46-A275F519DEC6}"/>
              </a:ext>
            </a:extLst>
          </p:cNvPr>
          <p:cNvPicPr>
            <a:picLocks noChangeAspect="1"/>
          </p:cNvPicPr>
          <p:nvPr/>
        </p:nvPicPr>
        <p:blipFill>
          <a:blip r:embed="rId3"/>
          <a:stretch>
            <a:fillRect/>
          </a:stretch>
        </p:blipFill>
        <p:spPr>
          <a:xfrm>
            <a:off x="316675" y="145256"/>
            <a:ext cx="11675533" cy="6567487"/>
          </a:xfrm>
          <a:prstGeom prst="rect">
            <a:avLst/>
          </a:prstGeom>
        </p:spPr>
      </p:pic>
      <p:sp>
        <p:nvSpPr>
          <p:cNvPr id="2" name="Title 1">
            <a:extLst>
              <a:ext uri="{FF2B5EF4-FFF2-40B4-BE49-F238E27FC236}">
                <a16:creationId xmlns:a16="http://schemas.microsoft.com/office/drawing/2014/main" id="{FAAF2BA5-7328-A0D2-113D-AA8E8DB21077}"/>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C667EF58-A8C3-59C9-8C0E-2BC66F6098CE}"/>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59AF7658-C97B-6FFC-7B35-03FEDCB158EA}"/>
              </a:ext>
            </a:extLst>
          </p:cNvPr>
          <p:cNvSpPr>
            <a:spLocks noGrp="1"/>
          </p:cNvSpPr>
          <p:nvPr>
            <p:ph type="sldNum" sz="quarter" idx="12"/>
          </p:nvPr>
        </p:nvSpPr>
        <p:spPr/>
        <p:txBody>
          <a:bodyPr/>
          <a:lstStyle/>
          <a:p>
            <a:fld id="{6D22F896-40B5-4ADD-8801-0D06FADFA095}" type="slidenum">
              <a:rPr lang="en-US" smtClean="0"/>
              <a:t>45</a:t>
            </a:fld>
            <a:endParaRPr lang="en-US" dirty="0"/>
          </a:p>
        </p:txBody>
      </p:sp>
      <p:pic>
        <p:nvPicPr>
          <p:cNvPr id="9" name="Picture 8">
            <a:extLst>
              <a:ext uri="{FF2B5EF4-FFF2-40B4-BE49-F238E27FC236}">
                <a16:creationId xmlns:a16="http://schemas.microsoft.com/office/drawing/2014/main" id="{84B411C6-AF3E-121A-3E98-924DC156B9C9}"/>
              </a:ext>
            </a:extLst>
          </p:cNvPr>
          <p:cNvPicPr>
            <a:picLocks noChangeAspect="1"/>
          </p:cNvPicPr>
          <p:nvPr/>
        </p:nvPicPr>
        <p:blipFill>
          <a:blip r:embed="rId4"/>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9B2C6961-AA27-09EE-7A71-D9379B1E43B0}"/>
              </a:ext>
            </a:extLst>
          </p:cNvPr>
          <p:cNvSpPr txBox="1"/>
          <p:nvPr/>
        </p:nvSpPr>
        <p:spPr>
          <a:xfrm>
            <a:off x="2914650" y="1162050"/>
            <a:ext cx="4819650" cy="369332"/>
          </a:xfrm>
          <a:prstGeom prst="rect">
            <a:avLst/>
          </a:prstGeom>
          <a:noFill/>
        </p:spPr>
        <p:txBody>
          <a:bodyPr wrap="square" rtlCol="0">
            <a:spAutoFit/>
          </a:bodyPr>
          <a:lstStyle/>
          <a:p>
            <a:r>
              <a:rPr lang="en-US" dirty="0"/>
              <a:t>Article 210.52(C)(4) Prohibited Location</a:t>
            </a:r>
          </a:p>
        </p:txBody>
      </p:sp>
      <p:sp>
        <p:nvSpPr>
          <p:cNvPr id="22" name="TextBox 21">
            <a:extLst>
              <a:ext uri="{FF2B5EF4-FFF2-40B4-BE49-F238E27FC236}">
                <a16:creationId xmlns:a16="http://schemas.microsoft.com/office/drawing/2014/main" id="{3CD2323C-A735-5EF3-FE2F-8D2AC99A21BE}"/>
              </a:ext>
            </a:extLst>
          </p:cNvPr>
          <p:cNvSpPr txBox="1"/>
          <p:nvPr/>
        </p:nvSpPr>
        <p:spPr>
          <a:xfrm>
            <a:off x="2914650" y="3036637"/>
            <a:ext cx="4899892" cy="369332"/>
          </a:xfrm>
          <a:prstGeom prst="rect">
            <a:avLst/>
          </a:prstGeom>
          <a:noFill/>
        </p:spPr>
        <p:txBody>
          <a:bodyPr wrap="square" rtlCol="0">
            <a:spAutoFit/>
          </a:bodyPr>
          <a:lstStyle/>
          <a:p>
            <a:endParaRPr lang="en-US" u="sng" dirty="0">
              <a:solidFill>
                <a:srgbClr val="FFFF00"/>
              </a:solidFill>
            </a:endParaRPr>
          </a:p>
        </p:txBody>
      </p:sp>
      <p:sp>
        <p:nvSpPr>
          <p:cNvPr id="12" name="TextBox 11">
            <a:extLst>
              <a:ext uri="{FF2B5EF4-FFF2-40B4-BE49-F238E27FC236}">
                <a16:creationId xmlns:a16="http://schemas.microsoft.com/office/drawing/2014/main" id="{3750C1C8-0188-5431-1A71-5556D14377D6}"/>
              </a:ext>
            </a:extLst>
          </p:cNvPr>
          <p:cNvSpPr txBox="1"/>
          <p:nvPr/>
        </p:nvSpPr>
        <p:spPr>
          <a:xfrm>
            <a:off x="2914650" y="1692985"/>
            <a:ext cx="4899892" cy="1200329"/>
          </a:xfrm>
          <a:prstGeom prst="rect">
            <a:avLst/>
          </a:prstGeom>
          <a:noFill/>
        </p:spPr>
        <p:txBody>
          <a:bodyPr wrap="square" rtlCol="0">
            <a:spAutoFit/>
          </a:bodyPr>
          <a:lstStyle/>
          <a:p>
            <a:r>
              <a:rPr lang="en-US" u="sng" dirty="0">
                <a:solidFill>
                  <a:srgbClr val="FFFF00"/>
                </a:solidFill>
              </a:rPr>
              <a:t>Receptacles, including non-required receptacles, that are accessible outside of a cabinet or wall surface and are below a countertop or work surface are not allowed in either of these locations:</a:t>
            </a:r>
          </a:p>
        </p:txBody>
      </p:sp>
      <p:sp>
        <p:nvSpPr>
          <p:cNvPr id="11" name="TextBox 10">
            <a:extLst>
              <a:ext uri="{FF2B5EF4-FFF2-40B4-BE49-F238E27FC236}">
                <a16:creationId xmlns:a16="http://schemas.microsoft.com/office/drawing/2014/main" id="{BFBF2DDA-8E12-E3D6-238F-CB97A68F5782}"/>
              </a:ext>
            </a:extLst>
          </p:cNvPr>
          <p:cNvSpPr txBox="1"/>
          <p:nvPr/>
        </p:nvSpPr>
        <p:spPr>
          <a:xfrm>
            <a:off x="2874529" y="3023852"/>
            <a:ext cx="4899892" cy="1477328"/>
          </a:xfrm>
          <a:prstGeom prst="rect">
            <a:avLst/>
          </a:prstGeom>
          <a:noFill/>
        </p:spPr>
        <p:txBody>
          <a:bodyPr wrap="square" rtlCol="0">
            <a:spAutoFit/>
          </a:bodyPr>
          <a:lstStyle/>
          <a:p>
            <a:r>
              <a:rPr lang="en-US" u="sng" dirty="0">
                <a:solidFill>
                  <a:srgbClr val="FFFF00"/>
                </a:solidFill>
              </a:rPr>
              <a:t>(1) Not allowed on an adjacent wall within 24” from the cabinet.</a:t>
            </a:r>
          </a:p>
          <a:p>
            <a:endParaRPr lang="en-US" u="sng" dirty="0">
              <a:solidFill>
                <a:srgbClr val="FFFF00"/>
              </a:solidFill>
            </a:endParaRPr>
          </a:p>
          <a:p>
            <a:r>
              <a:rPr lang="en-US" u="sng" dirty="0">
                <a:solidFill>
                  <a:srgbClr val="FFFF00"/>
                </a:solidFill>
              </a:rPr>
              <a:t>(2) Not allowed within 24” of the countertop or work surface.</a:t>
            </a:r>
          </a:p>
        </p:txBody>
      </p:sp>
      <p:sp>
        <p:nvSpPr>
          <p:cNvPr id="14" name="Freeform: Shape 13">
            <a:extLst>
              <a:ext uri="{FF2B5EF4-FFF2-40B4-BE49-F238E27FC236}">
                <a16:creationId xmlns:a16="http://schemas.microsoft.com/office/drawing/2014/main" id="{2752DFBE-BFC7-ABFD-C397-92AA057CEDA1}"/>
              </a:ext>
            </a:extLst>
          </p:cNvPr>
          <p:cNvSpPr/>
          <p:nvPr/>
        </p:nvSpPr>
        <p:spPr>
          <a:xfrm>
            <a:off x="5296277" y="4246075"/>
            <a:ext cx="6916848" cy="1919335"/>
          </a:xfrm>
          <a:custGeom>
            <a:avLst/>
            <a:gdLst>
              <a:gd name="csX0" fmla="*/ 0 w 6944008"/>
              <a:gd name="csY0" fmla="*/ 135802 h 1865014"/>
              <a:gd name="csX1" fmla="*/ 27160 w 6944008"/>
              <a:gd name="csY1" fmla="*/ 1149790 h 1865014"/>
              <a:gd name="csX2" fmla="*/ 814812 w 6944008"/>
              <a:gd name="csY2" fmla="*/ 1865014 h 1865014"/>
              <a:gd name="csX3" fmla="*/ 814812 w 6944008"/>
              <a:gd name="csY3" fmla="*/ 1484768 h 1865014"/>
              <a:gd name="csX4" fmla="*/ 5341544 w 6944008"/>
              <a:gd name="csY4" fmla="*/ 543208 h 1865014"/>
              <a:gd name="csX5" fmla="*/ 6944008 w 6944008"/>
              <a:gd name="csY5" fmla="*/ 932507 h 1865014"/>
              <a:gd name="csX6" fmla="*/ 6944008 w 6944008"/>
              <a:gd name="csY6" fmla="*/ 0 h 1865014"/>
              <a:gd name="csX7" fmla="*/ 6355533 w 6944008"/>
              <a:gd name="csY7" fmla="*/ 9054 h 1865014"/>
              <a:gd name="csX8" fmla="*/ 1394233 w 6944008"/>
              <a:gd name="csY8" fmla="*/ 869133 h 1865014"/>
              <a:gd name="csX9" fmla="*/ 0 w 6944008"/>
              <a:gd name="csY9" fmla="*/ 135802 h 1865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944008" h="1865014">
                <a:moveTo>
                  <a:pt x="0" y="135802"/>
                </a:moveTo>
                <a:lnTo>
                  <a:pt x="27160" y="1149790"/>
                </a:lnTo>
                <a:lnTo>
                  <a:pt x="814812" y="1865014"/>
                </a:lnTo>
                <a:lnTo>
                  <a:pt x="814812" y="1484768"/>
                </a:lnTo>
                <a:lnTo>
                  <a:pt x="5341544" y="543208"/>
                </a:lnTo>
                <a:lnTo>
                  <a:pt x="6944008" y="932507"/>
                </a:lnTo>
                <a:lnTo>
                  <a:pt x="6944008" y="0"/>
                </a:lnTo>
                <a:lnTo>
                  <a:pt x="6355533" y="9054"/>
                </a:lnTo>
                <a:lnTo>
                  <a:pt x="1394233" y="869133"/>
                </a:lnTo>
                <a:lnTo>
                  <a:pt x="0" y="135802"/>
                </a:lnTo>
                <a:close/>
              </a:path>
            </a:pathLst>
          </a:custGeom>
          <a:solidFill>
            <a:schemeClr val="accent3">
              <a:alpha val="5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CF0C4D76-6EDC-3279-C078-D107DD8BF2AD}"/>
              </a:ext>
            </a:extLst>
          </p:cNvPr>
          <p:cNvCxnSpPr>
            <a:cxnSpLocks/>
          </p:cNvCxnSpPr>
          <p:nvPr/>
        </p:nvCxnSpPr>
        <p:spPr>
          <a:xfrm flipH="1" flipV="1">
            <a:off x="6096000" y="4888871"/>
            <a:ext cx="11902" cy="885218"/>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DC62B1-AD61-888F-D63A-D6C2DDF208DC}"/>
              </a:ext>
            </a:extLst>
          </p:cNvPr>
          <p:cNvCxnSpPr>
            <a:cxnSpLocks/>
          </p:cNvCxnSpPr>
          <p:nvPr/>
        </p:nvCxnSpPr>
        <p:spPr>
          <a:xfrm>
            <a:off x="10656648" y="4463358"/>
            <a:ext cx="0" cy="355349"/>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C0129F7D-7229-8DCC-86BF-8B85208366FA}"/>
              </a:ext>
            </a:extLst>
          </p:cNvPr>
          <p:cNvSpPr/>
          <p:nvPr/>
        </p:nvSpPr>
        <p:spPr>
          <a:xfrm>
            <a:off x="298764" y="4345663"/>
            <a:ext cx="2381062" cy="1575303"/>
          </a:xfrm>
          <a:custGeom>
            <a:avLst/>
            <a:gdLst>
              <a:gd name="csX0" fmla="*/ 2344848 w 2381062"/>
              <a:gd name="csY0" fmla="*/ 0 h 1575303"/>
              <a:gd name="csX1" fmla="*/ 2381062 w 2381062"/>
              <a:gd name="csY1" fmla="*/ 1231272 h 1575303"/>
              <a:gd name="csX2" fmla="*/ 334979 w 2381062"/>
              <a:gd name="csY2" fmla="*/ 1330860 h 1575303"/>
              <a:gd name="csX3" fmla="*/ 0 w 2381062"/>
              <a:gd name="csY3" fmla="*/ 1575303 h 1575303"/>
              <a:gd name="csX4" fmla="*/ 27161 w 2381062"/>
              <a:gd name="csY4" fmla="*/ 380246 h 1575303"/>
              <a:gd name="csX5" fmla="*/ 362139 w 2381062"/>
              <a:gd name="csY5" fmla="*/ 126749 h 1575303"/>
              <a:gd name="csX6" fmla="*/ 2344848 w 2381062"/>
              <a:gd name="csY6" fmla="*/ 0 h 157530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81062" h="1575303">
                <a:moveTo>
                  <a:pt x="2344848" y="0"/>
                </a:moveTo>
                <a:lnTo>
                  <a:pt x="2381062" y="1231272"/>
                </a:lnTo>
                <a:lnTo>
                  <a:pt x="334979" y="1330860"/>
                </a:lnTo>
                <a:lnTo>
                  <a:pt x="0" y="1575303"/>
                </a:lnTo>
                <a:lnTo>
                  <a:pt x="27161" y="380246"/>
                </a:lnTo>
                <a:lnTo>
                  <a:pt x="362139" y="126749"/>
                </a:lnTo>
                <a:lnTo>
                  <a:pt x="2344848" y="0"/>
                </a:lnTo>
                <a:close/>
              </a:path>
            </a:pathLst>
          </a:custGeom>
          <a:solidFill>
            <a:schemeClr val="accent3">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EE2B167-0461-CC66-E58B-61B6B938C86C}"/>
              </a:ext>
            </a:extLst>
          </p:cNvPr>
          <p:cNvCxnSpPr>
            <a:cxnSpLocks/>
            <a:stCxn id="17" idx="2"/>
          </p:cNvCxnSpPr>
          <p:nvPr/>
        </p:nvCxnSpPr>
        <p:spPr>
          <a:xfrm flipH="1" flipV="1">
            <a:off x="626198" y="4524981"/>
            <a:ext cx="7545" cy="1151542"/>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12B6716-712E-662E-C22A-2CEE07BA4696}"/>
              </a:ext>
            </a:extLst>
          </p:cNvPr>
          <p:cNvCxnSpPr>
            <a:cxnSpLocks/>
          </p:cNvCxnSpPr>
          <p:nvPr/>
        </p:nvCxnSpPr>
        <p:spPr>
          <a:xfrm flipH="1">
            <a:off x="199792" y="5205742"/>
            <a:ext cx="624073" cy="3870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C9F90B01-317D-D8DA-5D4B-1DF92F82F3B5}"/>
              </a:ext>
            </a:extLst>
          </p:cNvPr>
          <p:cNvCxnSpPr>
            <a:cxnSpLocks/>
          </p:cNvCxnSpPr>
          <p:nvPr/>
        </p:nvCxnSpPr>
        <p:spPr>
          <a:xfrm>
            <a:off x="11343900" y="4625197"/>
            <a:ext cx="848100" cy="1935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D6399A48-F5A9-0240-313C-954AFDFB231C}"/>
              </a:ext>
            </a:extLst>
          </p:cNvPr>
          <p:cNvSpPr txBox="1"/>
          <p:nvPr/>
        </p:nvSpPr>
        <p:spPr>
          <a:xfrm>
            <a:off x="297759" y="4916086"/>
            <a:ext cx="526106" cy="369332"/>
          </a:xfrm>
          <a:prstGeom prst="rect">
            <a:avLst/>
          </a:prstGeom>
          <a:noFill/>
        </p:spPr>
        <p:txBody>
          <a:bodyPr wrap="none" rtlCol="0">
            <a:spAutoFit/>
          </a:bodyPr>
          <a:lstStyle/>
          <a:p>
            <a:r>
              <a:rPr lang="en-US" dirty="0"/>
              <a:t>24”</a:t>
            </a:r>
          </a:p>
        </p:txBody>
      </p:sp>
      <p:sp>
        <p:nvSpPr>
          <p:cNvPr id="27" name="TextBox 26">
            <a:extLst>
              <a:ext uri="{FF2B5EF4-FFF2-40B4-BE49-F238E27FC236}">
                <a16:creationId xmlns:a16="http://schemas.microsoft.com/office/drawing/2014/main" id="{13F2A0F6-C7A9-9BCC-53E4-1AF1DA64319B}"/>
              </a:ext>
            </a:extLst>
          </p:cNvPr>
          <p:cNvSpPr txBox="1"/>
          <p:nvPr/>
        </p:nvSpPr>
        <p:spPr>
          <a:xfrm>
            <a:off x="11565802" y="4345663"/>
            <a:ext cx="562320" cy="369332"/>
          </a:xfrm>
          <a:prstGeom prst="rect">
            <a:avLst/>
          </a:prstGeom>
          <a:noFill/>
        </p:spPr>
        <p:txBody>
          <a:bodyPr wrap="square" rtlCol="0">
            <a:spAutoFit/>
          </a:bodyPr>
          <a:lstStyle/>
          <a:p>
            <a:r>
              <a:rPr lang="en-US" dirty="0"/>
              <a:t>24”</a:t>
            </a:r>
          </a:p>
        </p:txBody>
      </p:sp>
      <p:sp>
        <p:nvSpPr>
          <p:cNvPr id="28" name="TextBox 27">
            <a:extLst>
              <a:ext uri="{FF2B5EF4-FFF2-40B4-BE49-F238E27FC236}">
                <a16:creationId xmlns:a16="http://schemas.microsoft.com/office/drawing/2014/main" id="{34048830-0321-3A19-D601-EC6452EB2EE6}"/>
              </a:ext>
            </a:extLst>
          </p:cNvPr>
          <p:cNvSpPr txBox="1"/>
          <p:nvPr/>
        </p:nvSpPr>
        <p:spPr>
          <a:xfrm>
            <a:off x="2886396" y="4602622"/>
            <a:ext cx="4899892" cy="646331"/>
          </a:xfrm>
          <a:prstGeom prst="rect">
            <a:avLst/>
          </a:prstGeom>
          <a:noFill/>
        </p:spPr>
        <p:txBody>
          <a:bodyPr wrap="square" rtlCol="0">
            <a:spAutoFit/>
          </a:bodyPr>
          <a:lstStyle/>
          <a:p>
            <a:r>
              <a:rPr lang="en-US" u="sng" dirty="0">
                <a:solidFill>
                  <a:srgbClr val="FFFF00"/>
                </a:solidFill>
              </a:rPr>
              <a:t>Ex: Receptacles in a drawer are allowed beneath a countertop or work surface.</a:t>
            </a:r>
          </a:p>
        </p:txBody>
      </p:sp>
      <p:sp>
        <p:nvSpPr>
          <p:cNvPr id="31" name="Freeform: Shape 30">
            <a:extLst>
              <a:ext uri="{FF2B5EF4-FFF2-40B4-BE49-F238E27FC236}">
                <a16:creationId xmlns:a16="http://schemas.microsoft.com/office/drawing/2014/main" id="{CA05FEE3-68B0-4FA3-09D7-47F66950F5E5}"/>
              </a:ext>
            </a:extLst>
          </p:cNvPr>
          <p:cNvSpPr/>
          <p:nvPr/>
        </p:nvSpPr>
        <p:spPr>
          <a:xfrm>
            <a:off x="2652665" y="4191754"/>
            <a:ext cx="181070" cy="506995"/>
          </a:xfrm>
          <a:custGeom>
            <a:avLst/>
            <a:gdLst>
              <a:gd name="csX0" fmla="*/ 181070 w 181070"/>
              <a:gd name="csY0" fmla="*/ 316872 h 506995"/>
              <a:gd name="csX1" fmla="*/ 172016 w 181070"/>
              <a:gd name="csY1" fmla="*/ 0 h 506995"/>
              <a:gd name="csX2" fmla="*/ 0 w 181070"/>
              <a:gd name="csY2" fmla="*/ 153909 h 506995"/>
              <a:gd name="csX3" fmla="*/ 0 w 181070"/>
              <a:gd name="csY3" fmla="*/ 506995 h 506995"/>
              <a:gd name="csX4" fmla="*/ 181070 w 181070"/>
              <a:gd name="csY4" fmla="*/ 316872 h 506995"/>
            </a:gdLst>
            <a:ahLst/>
            <a:cxnLst>
              <a:cxn ang="0">
                <a:pos x="csX0" y="csY0"/>
              </a:cxn>
              <a:cxn ang="0">
                <a:pos x="csX1" y="csY1"/>
              </a:cxn>
              <a:cxn ang="0">
                <a:pos x="csX2" y="csY2"/>
              </a:cxn>
              <a:cxn ang="0">
                <a:pos x="csX3" y="csY3"/>
              </a:cxn>
              <a:cxn ang="0">
                <a:pos x="csX4" y="csY4"/>
              </a:cxn>
            </a:cxnLst>
            <a:rect l="l" t="t" r="r" b="b"/>
            <a:pathLst>
              <a:path w="181070" h="506995">
                <a:moveTo>
                  <a:pt x="181070" y="316872"/>
                </a:moveTo>
                <a:lnTo>
                  <a:pt x="172016" y="0"/>
                </a:lnTo>
                <a:lnTo>
                  <a:pt x="0" y="153909"/>
                </a:lnTo>
                <a:lnTo>
                  <a:pt x="0" y="506995"/>
                </a:lnTo>
                <a:lnTo>
                  <a:pt x="181070" y="316872"/>
                </a:lnTo>
                <a:close/>
              </a:path>
            </a:pathLst>
          </a:cu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70FA49-5CD2-A296-8CF9-32DF1A360B35}"/>
              </a:ext>
            </a:extLst>
          </p:cNvPr>
          <p:cNvSpPr/>
          <p:nvPr/>
        </p:nvSpPr>
        <p:spPr>
          <a:xfrm>
            <a:off x="5296277" y="3684760"/>
            <a:ext cx="516048" cy="262551"/>
          </a:xfrm>
          <a:custGeom>
            <a:avLst/>
            <a:gdLst>
              <a:gd name="csX0" fmla="*/ 0 w 516048"/>
              <a:gd name="csY0" fmla="*/ 27161 h 262551"/>
              <a:gd name="csX1" fmla="*/ 0 w 516048"/>
              <a:gd name="csY1" fmla="*/ 262551 h 262551"/>
              <a:gd name="csX2" fmla="*/ 516048 w 516048"/>
              <a:gd name="csY2" fmla="*/ 235390 h 262551"/>
              <a:gd name="csX3" fmla="*/ 497941 w 516048"/>
              <a:gd name="csY3" fmla="*/ 0 h 262551"/>
              <a:gd name="csX4" fmla="*/ 0 w 516048"/>
              <a:gd name="csY4" fmla="*/ 27161 h 262551"/>
            </a:gdLst>
            <a:ahLst/>
            <a:cxnLst>
              <a:cxn ang="0">
                <a:pos x="csX0" y="csY0"/>
              </a:cxn>
              <a:cxn ang="0">
                <a:pos x="csX1" y="csY1"/>
              </a:cxn>
              <a:cxn ang="0">
                <a:pos x="csX2" y="csY2"/>
              </a:cxn>
              <a:cxn ang="0">
                <a:pos x="csX3" y="csY3"/>
              </a:cxn>
              <a:cxn ang="0">
                <a:pos x="csX4" y="csY4"/>
              </a:cxn>
            </a:cxnLst>
            <a:rect l="l" t="t" r="r" b="b"/>
            <a:pathLst>
              <a:path w="516048" h="262551">
                <a:moveTo>
                  <a:pt x="0" y="27161"/>
                </a:moveTo>
                <a:lnTo>
                  <a:pt x="0" y="262551"/>
                </a:lnTo>
                <a:lnTo>
                  <a:pt x="516048" y="235390"/>
                </a:lnTo>
                <a:lnTo>
                  <a:pt x="497941" y="0"/>
                </a:lnTo>
                <a:lnTo>
                  <a:pt x="0" y="27161"/>
                </a:lnTo>
                <a:close/>
              </a:path>
            </a:pathLst>
          </a:cu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B5B0A54-D415-4042-C2E9-E9507932679A}"/>
              </a:ext>
            </a:extLst>
          </p:cNvPr>
          <p:cNvSpPr/>
          <p:nvPr/>
        </p:nvSpPr>
        <p:spPr>
          <a:xfrm>
            <a:off x="6255945" y="3720974"/>
            <a:ext cx="199176" cy="226337"/>
          </a:xfrm>
          <a:custGeom>
            <a:avLst/>
            <a:gdLst>
              <a:gd name="csX0" fmla="*/ 9053 w 199176"/>
              <a:gd name="csY0" fmla="*/ 0 h 226337"/>
              <a:gd name="csX1" fmla="*/ 0 w 199176"/>
              <a:gd name="csY1" fmla="*/ 181070 h 226337"/>
              <a:gd name="csX2" fmla="*/ 199176 w 199176"/>
              <a:gd name="csY2" fmla="*/ 226337 h 226337"/>
              <a:gd name="csX3" fmla="*/ 190122 w 199176"/>
              <a:gd name="csY3" fmla="*/ 18107 h 226337"/>
              <a:gd name="csX4" fmla="*/ 9053 w 199176"/>
              <a:gd name="csY4" fmla="*/ 0 h 226337"/>
            </a:gdLst>
            <a:ahLst/>
            <a:cxnLst>
              <a:cxn ang="0">
                <a:pos x="csX0" y="csY0"/>
              </a:cxn>
              <a:cxn ang="0">
                <a:pos x="csX1" y="csY1"/>
              </a:cxn>
              <a:cxn ang="0">
                <a:pos x="csX2" y="csY2"/>
              </a:cxn>
              <a:cxn ang="0">
                <a:pos x="csX3" y="csY3"/>
              </a:cxn>
              <a:cxn ang="0">
                <a:pos x="csX4" y="csY4"/>
              </a:cxn>
            </a:cxnLst>
            <a:rect l="l" t="t" r="r" b="b"/>
            <a:pathLst>
              <a:path w="199176" h="226337">
                <a:moveTo>
                  <a:pt x="9053" y="0"/>
                </a:moveTo>
                <a:lnTo>
                  <a:pt x="0" y="181070"/>
                </a:lnTo>
                <a:lnTo>
                  <a:pt x="199176" y="226337"/>
                </a:lnTo>
                <a:lnTo>
                  <a:pt x="190122" y="18107"/>
                </a:lnTo>
                <a:lnTo>
                  <a:pt x="9053" y="0"/>
                </a:lnTo>
                <a:close/>
              </a:path>
            </a:pathLst>
          </a:cu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2FEE1B6-8BD4-4493-C2AF-6A571B4B975C}"/>
              </a:ext>
            </a:extLst>
          </p:cNvPr>
          <p:cNvSpPr/>
          <p:nvPr/>
        </p:nvSpPr>
        <p:spPr>
          <a:xfrm>
            <a:off x="7106968" y="3892991"/>
            <a:ext cx="561315" cy="217284"/>
          </a:xfrm>
          <a:custGeom>
            <a:avLst/>
            <a:gdLst>
              <a:gd name="csX0" fmla="*/ 561315 w 561315"/>
              <a:gd name="csY0" fmla="*/ 99589 h 217284"/>
              <a:gd name="csX1" fmla="*/ 9054 w 561315"/>
              <a:gd name="csY1" fmla="*/ 0 h 217284"/>
              <a:gd name="csX2" fmla="*/ 0 w 561315"/>
              <a:gd name="csY2" fmla="*/ 217284 h 217284"/>
              <a:gd name="csX3" fmla="*/ 561315 w 561315"/>
              <a:gd name="csY3" fmla="*/ 99589 h 217284"/>
            </a:gdLst>
            <a:ahLst/>
            <a:cxnLst>
              <a:cxn ang="0">
                <a:pos x="csX0" y="csY0"/>
              </a:cxn>
              <a:cxn ang="0">
                <a:pos x="csX1" y="csY1"/>
              </a:cxn>
              <a:cxn ang="0">
                <a:pos x="csX2" y="csY2"/>
              </a:cxn>
              <a:cxn ang="0">
                <a:pos x="csX3" y="csY3"/>
              </a:cxn>
            </a:cxnLst>
            <a:rect l="l" t="t" r="r" b="b"/>
            <a:pathLst>
              <a:path w="561315" h="217284">
                <a:moveTo>
                  <a:pt x="561315" y="99589"/>
                </a:moveTo>
                <a:lnTo>
                  <a:pt x="9054" y="0"/>
                </a:lnTo>
                <a:lnTo>
                  <a:pt x="0" y="217284"/>
                </a:lnTo>
                <a:lnTo>
                  <a:pt x="561315" y="99589"/>
                </a:lnTo>
                <a:close/>
              </a:path>
            </a:pathLst>
          </a:cu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36072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1000"/>
                                        <p:tgtEl>
                                          <p:spTgt spid="22">
                                            <p:txEl>
                                              <p:pRg st="0" end="0"/>
                                            </p:txEl>
                                          </p:spTgt>
                                        </p:tgtEl>
                                      </p:cBhvr>
                                    </p:animEffect>
                                    <p:anim calcmode="lin" valueType="num">
                                      <p:cBhvr>
                                        <p:cTn id="1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1000"/>
                                        <p:tgtEl>
                                          <p:spTgt spid="12">
                                            <p:txEl>
                                              <p:pRg st="0" end="0"/>
                                            </p:txEl>
                                          </p:spTgt>
                                        </p:tgtEl>
                                      </p:cBhvr>
                                    </p:animEffect>
                                    <p:anim calcmode="lin" valueType="num">
                                      <p:cBhvr>
                                        <p:cTn id="20"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1000"/>
                                        <p:tgtEl>
                                          <p:spTgt spid="11">
                                            <p:txEl>
                                              <p:pRg st="0" end="0"/>
                                            </p:txEl>
                                          </p:spTgt>
                                        </p:tgtEl>
                                      </p:cBhvr>
                                    </p:animEffect>
                                    <p:anim calcmode="lin" valueType="num">
                                      <p:cBhvr>
                                        <p:cTn id="27"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Effect transition="in" filter="fade">
                                      <p:cBhvr>
                                        <p:cTn id="31" dur="1000"/>
                                        <p:tgtEl>
                                          <p:spTgt spid="11">
                                            <p:txEl>
                                              <p:pRg st="2" end="2"/>
                                            </p:txEl>
                                          </p:spTgt>
                                        </p:tgtEl>
                                      </p:cBhvr>
                                    </p:animEffect>
                                    <p:anim calcmode="lin" valueType="num">
                                      <p:cBhvr>
                                        <p:cTn id="3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childTnLst>
                                </p:cTn>
                              </p:par>
                            </p:childTnLst>
                          </p:cTn>
                        </p:par>
                        <p:par>
                          <p:cTn id="42" fill="hold">
                            <p:stCondLst>
                              <p:cond delay="0"/>
                            </p:stCondLst>
                            <p:childTnLst>
                              <p:par>
                                <p:cTn id="43" presetID="10"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par>
                                <p:cTn id="53" presetID="10" presetClass="entr" presetSubtype="0"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par>
                                <p:cTn id="56" presetID="10" presetClass="entr" presetSubtype="0"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fade">
                                      <p:cBhvr>
                                        <p:cTn id="58" dur="500"/>
                                        <p:tgtEl>
                                          <p:spTgt spid="16"/>
                                        </p:tgtEl>
                                      </p:cBhvr>
                                    </p:animEffect>
                                  </p:childTnLst>
                                </p:cTn>
                              </p:par>
                              <p:par>
                                <p:cTn id="59" presetID="1" presetClass="entr" presetSubtype="0" fill="hold" nodeType="withEffect">
                                  <p:stCondLst>
                                    <p:cond delay="0"/>
                                  </p:stCondLst>
                                  <p:childTnLst>
                                    <p:set>
                                      <p:cBhvr>
                                        <p:cTn id="60" dur="1" fill="hold">
                                          <p:stCondLst>
                                            <p:cond delay="0"/>
                                          </p:stCondLst>
                                        </p:cTn>
                                        <p:tgtEl>
                                          <p:spTgt spid="2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8">
                                            <p:txEl>
                                              <p:pRg st="0" end="0"/>
                                            </p:txEl>
                                          </p:spTgt>
                                        </p:tgtEl>
                                        <p:attrNameLst>
                                          <p:attrName>style.visibility</p:attrName>
                                        </p:attrNameLst>
                                      </p:cBhvr>
                                      <p:to>
                                        <p:strVal val="visible"/>
                                      </p:to>
                                    </p:set>
                                    <p:animEffect transition="in" filter="fade">
                                      <p:cBhvr>
                                        <p:cTn id="65" dur="1000"/>
                                        <p:tgtEl>
                                          <p:spTgt spid="28">
                                            <p:txEl>
                                              <p:pRg st="0" end="0"/>
                                            </p:txEl>
                                          </p:spTgt>
                                        </p:tgtEl>
                                      </p:cBhvr>
                                    </p:animEffect>
                                    <p:anim calcmode="lin" valueType="num">
                                      <p:cBhvr>
                                        <p:cTn id="66"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67"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500"/>
                                        <p:tgtEl>
                                          <p:spTgt spid="31"/>
                                        </p:tgtEl>
                                      </p:cBhvr>
                                    </p:animEffect>
                                  </p:childTnLst>
                                </p:cTn>
                              </p:par>
                            </p:childTnLst>
                          </p:cTn>
                        </p:par>
                        <p:par>
                          <p:cTn id="72" fill="hold">
                            <p:stCondLst>
                              <p:cond delay="1500"/>
                            </p:stCondLst>
                            <p:childTnLst>
                              <p:par>
                                <p:cTn id="73" presetID="10" presetClass="entr" presetSubtype="0" fill="hold" grpId="0" nodeType="after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500"/>
                                        <p:tgtEl>
                                          <p:spTgt spid="32"/>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fade">
                                      <p:cBhvr>
                                        <p:cTn id="78" dur="500"/>
                                        <p:tgtEl>
                                          <p:spTgt spid="33"/>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fade">
                                      <p:cBhvr>
                                        <p:cTn id="8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build="allAtOnce"/>
      <p:bldP spid="12" grpId="0" build="allAtOnce"/>
      <p:bldP spid="11" grpId="0" build="allAtOnce"/>
      <p:bldP spid="14" grpId="0" animBg="1"/>
      <p:bldP spid="17" grpId="0" animBg="1"/>
      <p:bldP spid="26" grpId="0"/>
      <p:bldP spid="27" grpId="0"/>
      <p:bldP spid="28" grpId="0" build="allAtOnce"/>
      <p:bldP spid="31" grpId="0" animBg="1"/>
      <p:bldP spid="32" grpId="0" animBg="1"/>
      <p:bldP spid="33" grpId="0" animBg="1"/>
      <p:bldP spid="3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5B892-58E0-C765-3827-91E9BCC47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A8CE5-D648-0F2B-66BE-241636A2457A}"/>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EC3567B1-0163-0757-D7D8-50B4DCA65456}"/>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78A3ECC6-5304-EEF5-D4F7-852C4D52E2B6}"/>
              </a:ext>
            </a:extLst>
          </p:cNvPr>
          <p:cNvSpPr>
            <a:spLocks noGrp="1"/>
          </p:cNvSpPr>
          <p:nvPr>
            <p:ph type="sldNum" sz="quarter" idx="12"/>
          </p:nvPr>
        </p:nvSpPr>
        <p:spPr/>
        <p:txBody>
          <a:bodyPr/>
          <a:lstStyle/>
          <a:p>
            <a:fld id="{6D22F896-40B5-4ADD-8801-0D06FADFA095}" type="slidenum">
              <a:rPr lang="en-US" smtClean="0"/>
              <a:t>46</a:t>
            </a:fld>
            <a:endParaRPr lang="en-US" dirty="0"/>
          </a:p>
        </p:txBody>
      </p:sp>
      <p:pic>
        <p:nvPicPr>
          <p:cNvPr id="9" name="Picture 8">
            <a:extLst>
              <a:ext uri="{FF2B5EF4-FFF2-40B4-BE49-F238E27FC236}">
                <a16:creationId xmlns:a16="http://schemas.microsoft.com/office/drawing/2014/main" id="{8A763BD0-1A6D-4E1E-0A08-EF36EB7E637A}"/>
              </a:ext>
            </a:extLst>
          </p:cNvPr>
          <p:cNvPicPr>
            <a:picLocks noChangeAspect="1"/>
          </p:cNvPicPr>
          <p:nvPr/>
        </p:nvPicPr>
        <p:blipFill>
          <a:blip r:embed="rId3"/>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5B6DB1A9-61B5-332C-ED52-336D78FB0040}"/>
              </a:ext>
            </a:extLst>
          </p:cNvPr>
          <p:cNvSpPr txBox="1"/>
          <p:nvPr/>
        </p:nvSpPr>
        <p:spPr>
          <a:xfrm>
            <a:off x="2914650" y="1162050"/>
            <a:ext cx="4819650" cy="369332"/>
          </a:xfrm>
          <a:prstGeom prst="rect">
            <a:avLst/>
          </a:prstGeom>
          <a:noFill/>
        </p:spPr>
        <p:txBody>
          <a:bodyPr wrap="square" rtlCol="0">
            <a:spAutoFit/>
          </a:bodyPr>
          <a:lstStyle/>
          <a:p>
            <a:r>
              <a:rPr lang="en-US" dirty="0"/>
              <a:t>Article 210.63 Equipment Requiring Servicing</a:t>
            </a:r>
          </a:p>
        </p:txBody>
      </p:sp>
      <p:sp>
        <p:nvSpPr>
          <p:cNvPr id="12" name="TextBox 11">
            <a:extLst>
              <a:ext uri="{FF2B5EF4-FFF2-40B4-BE49-F238E27FC236}">
                <a16:creationId xmlns:a16="http://schemas.microsoft.com/office/drawing/2014/main" id="{B415EEA3-AE0C-4D02-D19A-84E41BC3F508}"/>
              </a:ext>
            </a:extLst>
          </p:cNvPr>
          <p:cNvSpPr txBox="1"/>
          <p:nvPr/>
        </p:nvSpPr>
        <p:spPr>
          <a:xfrm>
            <a:off x="2914650" y="1692985"/>
            <a:ext cx="4899892" cy="369332"/>
          </a:xfrm>
          <a:prstGeom prst="rect">
            <a:avLst/>
          </a:prstGeom>
          <a:noFill/>
        </p:spPr>
        <p:txBody>
          <a:bodyPr wrap="square" rtlCol="0">
            <a:spAutoFit/>
          </a:bodyPr>
          <a:lstStyle/>
          <a:p>
            <a:r>
              <a:rPr lang="en-US" dirty="0"/>
              <a:t>Receptacle requirement clarified.</a:t>
            </a:r>
          </a:p>
        </p:txBody>
      </p:sp>
      <p:sp>
        <p:nvSpPr>
          <p:cNvPr id="6" name="TextBox 5">
            <a:extLst>
              <a:ext uri="{FF2B5EF4-FFF2-40B4-BE49-F238E27FC236}">
                <a16:creationId xmlns:a16="http://schemas.microsoft.com/office/drawing/2014/main" id="{BD847274-1005-B599-6F93-545BA955CA92}"/>
              </a:ext>
            </a:extLst>
          </p:cNvPr>
          <p:cNvSpPr txBox="1"/>
          <p:nvPr/>
        </p:nvSpPr>
        <p:spPr>
          <a:xfrm>
            <a:off x="2914650" y="2148174"/>
            <a:ext cx="4899892" cy="646331"/>
          </a:xfrm>
          <a:prstGeom prst="rect">
            <a:avLst/>
          </a:prstGeom>
          <a:noFill/>
        </p:spPr>
        <p:txBody>
          <a:bodyPr wrap="square" rtlCol="0">
            <a:spAutoFit/>
          </a:bodyPr>
          <a:lstStyle/>
          <a:p>
            <a:r>
              <a:rPr lang="en-US" dirty="0"/>
              <a:t>A 15A or 20A, 125v receptacle outlet is required within 25’ of the equipment specified in (A) and (B).</a:t>
            </a:r>
          </a:p>
        </p:txBody>
      </p:sp>
      <p:pic>
        <p:nvPicPr>
          <p:cNvPr id="19" name="Picture 18">
            <a:extLst>
              <a:ext uri="{FF2B5EF4-FFF2-40B4-BE49-F238E27FC236}">
                <a16:creationId xmlns:a16="http://schemas.microsoft.com/office/drawing/2014/main" id="{AEFDFE27-EE92-F899-9D2B-987EC3F7EA12}"/>
              </a:ext>
            </a:extLst>
          </p:cNvPr>
          <p:cNvPicPr>
            <a:picLocks noChangeAspect="1"/>
          </p:cNvPicPr>
          <p:nvPr/>
        </p:nvPicPr>
        <p:blipFill>
          <a:blip r:embed="rId4"/>
          <a:stretch>
            <a:fillRect/>
          </a:stretch>
        </p:blipFill>
        <p:spPr>
          <a:xfrm>
            <a:off x="7862824" y="1082674"/>
            <a:ext cx="4068174" cy="3051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a:extLst>
              <a:ext uri="{FF2B5EF4-FFF2-40B4-BE49-F238E27FC236}">
                <a16:creationId xmlns:a16="http://schemas.microsoft.com/office/drawing/2014/main" id="{3FEACA55-5129-49CF-7BA0-D4ADA5A06065}"/>
              </a:ext>
            </a:extLst>
          </p:cNvPr>
          <p:cNvSpPr txBox="1"/>
          <p:nvPr/>
        </p:nvSpPr>
        <p:spPr>
          <a:xfrm>
            <a:off x="8095373" y="1082674"/>
            <a:ext cx="3707040" cy="646331"/>
          </a:xfrm>
          <a:prstGeom prst="rect">
            <a:avLst/>
          </a:prstGeom>
          <a:noFill/>
        </p:spPr>
        <p:txBody>
          <a:bodyPr wrap="none" rtlCol="0">
            <a:spAutoFit/>
          </a:bodyPr>
          <a:lstStyle/>
          <a:p>
            <a:r>
              <a:rPr lang="en-US" dirty="0"/>
              <a:t>Don’t forget a maintenance receptacle</a:t>
            </a:r>
          </a:p>
          <a:p>
            <a:r>
              <a:rPr lang="en-US" dirty="0"/>
              <a:t>For mini-split installations…</a:t>
            </a:r>
          </a:p>
        </p:txBody>
      </p:sp>
      <p:sp>
        <p:nvSpPr>
          <p:cNvPr id="23" name="TextBox 22">
            <a:extLst>
              <a:ext uri="{FF2B5EF4-FFF2-40B4-BE49-F238E27FC236}">
                <a16:creationId xmlns:a16="http://schemas.microsoft.com/office/drawing/2014/main" id="{28DB8A51-E0DC-4831-3E4D-9DFB6A516B38}"/>
              </a:ext>
            </a:extLst>
          </p:cNvPr>
          <p:cNvSpPr txBox="1"/>
          <p:nvPr/>
        </p:nvSpPr>
        <p:spPr>
          <a:xfrm>
            <a:off x="8259215" y="2357151"/>
            <a:ext cx="1487458" cy="369332"/>
          </a:xfrm>
          <a:prstGeom prst="rect">
            <a:avLst/>
          </a:prstGeom>
          <a:noFill/>
        </p:spPr>
        <p:txBody>
          <a:bodyPr wrap="none" rtlCol="0">
            <a:spAutoFit/>
          </a:bodyPr>
          <a:lstStyle/>
          <a:p>
            <a:r>
              <a:rPr lang="en-US" dirty="0"/>
              <a:t>Anything else?</a:t>
            </a:r>
          </a:p>
        </p:txBody>
      </p:sp>
      <p:sp>
        <p:nvSpPr>
          <p:cNvPr id="25" name="Arrow: Right 24">
            <a:extLst>
              <a:ext uri="{FF2B5EF4-FFF2-40B4-BE49-F238E27FC236}">
                <a16:creationId xmlns:a16="http://schemas.microsoft.com/office/drawing/2014/main" id="{4365E8D2-2310-28D2-1016-9B3AD89233C4}"/>
              </a:ext>
            </a:extLst>
          </p:cNvPr>
          <p:cNvSpPr/>
          <p:nvPr/>
        </p:nvSpPr>
        <p:spPr>
          <a:xfrm>
            <a:off x="9746673" y="2414245"/>
            <a:ext cx="1135592" cy="255144"/>
          </a:xfrm>
          <a:prstGeom prst="rightArrow">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E80F1C6E-6FC7-7A09-CCF1-BAE68AA79909}"/>
              </a:ext>
            </a:extLst>
          </p:cNvPr>
          <p:cNvSpPr txBox="1"/>
          <p:nvPr/>
        </p:nvSpPr>
        <p:spPr>
          <a:xfrm>
            <a:off x="8297402" y="2845921"/>
            <a:ext cx="3199017" cy="923330"/>
          </a:xfrm>
          <a:prstGeom prst="rect">
            <a:avLst/>
          </a:prstGeom>
          <a:noFill/>
        </p:spPr>
        <p:txBody>
          <a:bodyPr wrap="none" rtlCol="0">
            <a:spAutoFit/>
          </a:bodyPr>
          <a:lstStyle/>
          <a:p>
            <a:r>
              <a:rPr lang="en-US" dirty="0"/>
              <a:t>2024 IMC 1101.3 Refrigeration </a:t>
            </a:r>
          </a:p>
          <a:p>
            <a:r>
              <a:rPr lang="en-US" dirty="0"/>
              <a:t>line protection?</a:t>
            </a:r>
          </a:p>
          <a:p>
            <a:endParaRPr lang="en-US" dirty="0"/>
          </a:p>
        </p:txBody>
      </p:sp>
      <p:sp>
        <p:nvSpPr>
          <p:cNvPr id="30" name="TextBox 29">
            <a:extLst>
              <a:ext uri="{FF2B5EF4-FFF2-40B4-BE49-F238E27FC236}">
                <a16:creationId xmlns:a16="http://schemas.microsoft.com/office/drawing/2014/main" id="{52396135-844C-E913-255F-886505429341}"/>
              </a:ext>
            </a:extLst>
          </p:cNvPr>
          <p:cNvSpPr txBox="1"/>
          <p:nvPr/>
        </p:nvSpPr>
        <p:spPr>
          <a:xfrm>
            <a:off x="2898670" y="2947772"/>
            <a:ext cx="4899892" cy="1477328"/>
          </a:xfrm>
          <a:prstGeom prst="rect">
            <a:avLst/>
          </a:prstGeom>
          <a:noFill/>
        </p:spPr>
        <p:txBody>
          <a:bodyPr wrap="square" rtlCol="0">
            <a:spAutoFit/>
          </a:bodyPr>
          <a:lstStyle/>
          <a:p>
            <a:r>
              <a:rPr lang="en-US" dirty="0"/>
              <a:t>Art 210.63(B) Other Electrical Equipment: </a:t>
            </a:r>
            <a:r>
              <a:rPr lang="en-US" u="sng" dirty="0">
                <a:solidFill>
                  <a:srgbClr val="FFFF00"/>
                </a:solidFill>
              </a:rPr>
              <a:t>Within</a:t>
            </a:r>
            <a:r>
              <a:rPr lang="en-US" dirty="0"/>
              <a:t> other than dwelling </a:t>
            </a:r>
            <a:r>
              <a:rPr lang="en-US" u="sng" dirty="0">
                <a:solidFill>
                  <a:srgbClr val="FFFF00"/>
                </a:solidFill>
              </a:rPr>
              <a:t>units, </a:t>
            </a:r>
            <a:r>
              <a:rPr lang="en-US" dirty="0"/>
              <a:t>a receptacle outlet must be provided </a:t>
            </a:r>
            <a:r>
              <a:rPr lang="en-US" u="sng" dirty="0">
                <a:solidFill>
                  <a:srgbClr val="FFFF00"/>
                </a:solidFill>
              </a:rPr>
              <a:t>for wiring systems that include a solidly grounded system operating at less than 150v to ground.</a:t>
            </a:r>
          </a:p>
        </p:txBody>
      </p:sp>
      <p:pic>
        <p:nvPicPr>
          <p:cNvPr id="36" name="Picture 35">
            <a:extLst>
              <a:ext uri="{FF2B5EF4-FFF2-40B4-BE49-F238E27FC236}">
                <a16:creationId xmlns:a16="http://schemas.microsoft.com/office/drawing/2014/main" id="{01FCC0EB-D26E-ACE8-72B9-26C792C7DDDE}"/>
              </a:ext>
            </a:extLst>
          </p:cNvPr>
          <p:cNvPicPr>
            <a:picLocks noChangeAspect="1"/>
          </p:cNvPicPr>
          <p:nvPr/>
        </p:nvPicPr>
        <p:blipFill>
          <a:blip r:embed="rId5"/>
          <a:stretch>
            <a:fillRect/>
          </a:stretch>
        </p:blipFill>
        <p:spPr>
          <a:xfrm>
            <a:off x="7862824" y="1082675"/>
            <a:ext cx="4068173" cy="3051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TextBox 36">
            <a:extLst>
              <a:ext uri="{FF2B5EF4-FFF2-40B4-BE49-F238E27FC236}">
                <a16:creationId xmlns:a16="http://schemas.microsoft.com/office/drawing/2014/main" id="{51DE59E6-841F-258C-0CCB-A5C62FB64CCE}"/>
              </a:ext>
            </a:extLst>
          </p:cNvPr>
          <p:cNvSpPr txBox="1"/>
          <p:nvPr/>
        </p:nvSpPr>
        <p:spPr>
          <a:xfrm>
            <a:off x="8855599" y="1928100"/>
            <a:ext cx="2082621" cy="369332"/>
          </a:xfrm>
          <a:prstGeom prst="rect">
            <a:avLst/>
          </a:prstGeom>
          <a:noFill/>
        </p:spPr>
        <p:txBody>
          <a:bodyPr wrap="none" rtlCol="0">
            <a:spAutoFit/>
          </a:bodyPr>
          <a:lstStyle/>
          <a:p>
            <a:r>
              <a:rPr lang="en-US" dirty="0"/>
              <a:t>Not located within…</a:t>
            </a:r>
          </a:p>
        </p:txBody>
      </p:sp>
      <p:sp>
        <p:nvSpPr>
          <p:cNvPr id="38" name="TextBox 37">
            <a:extLst>
              <a:ext uri="{FF2B5EF4-FFF2-40B4-BE49-F238E27FC236}">
                <a16:creationId xmlns:a16="http://schemas.microsoft.com/office/drawing/2014/main" id="{E37ED97C-DE09-F634-0EB4-C5E458F086B0}"/>
              </a:ext>
            </a:extLst>
          </p:cNvPr>
          <p:cNvSpPr txBox="1"/>
          <p:nvPr/>
        </p:nvSpPr>
        <p:spPr>
          <a:xfrm>
            <a:off x="2872072" y="4578367"/>
            <a:ext cx="4899892" cy="923330"/>
          </a:xfrm>
          <a:prstGeom prst="rect">
            <a:avLst/>
          </a:prstGeom>
          <a:noFill/>
        </p:spPr>
        <p:txBody>
          <a:bodyPr wrap="square" rtlCol="0">
            <a:spAutoFit/>
          </a:bodyPr>
          <a:lstStyle/>
          <a:p>
            <a:r>
              <a:rPr lang="en-US" u="sng" dirty="0">
                <a:solidFill>
                  <a:srgbClr val="FFFF00"/>
                </a:solidFill>
              </a:rPr>
              <a:t>The receptacle must be located in the same area as indoor panelboards, switchboards, switchgear, service equipment, and motor control centers.</a:t>
            </a:r>
          </a:p>
        </p:txBody>
      </p:sp>
      <p:pic>
        <p:nvPicPr>
          <p:cNvPr id="40" name="Picture 39">
            <a:extLst>
              <a:ext uri="{FF2B5EF4-FFF2-40B4-BE49-F238E27FC236}">
                <a16:creationId xmlns:a16="http://schemas.microsoft.com/office/drawing/2014/main" id="{B3421E9F-7805-48A8-8858-58DCEF2DF7A0}"/>
              </a:ext>
            </a:extLst>
          </p:cNvPr>
          <p:cNvPicPr>
            <a:picLocks noChangeAspect="1"/>
          </p:cNvPicPr>
          <p:nvPr/>
        </p:nvPicPr>
        <p:blipFill>
          <a:blip r:embed="rId6"/>
          <a:stretch>
            <a:fillRect/>
          </a:stretch>
        </p:blipFill>
        <p:spPr>
          <a:xfrm>
            <a:off x="7844805" y="1082673"/>
            <a:ext cx="4086192" cy="30666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997029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1000"/>
                                        <p:tgtEl>
                                          <p:spTgt spid="12">
                                            <p:txEl>
                                              <p:pRg st="0" end="0"/>
                                            </p:txEl>
                                          </p:spTgt>
                                        </p:tgtEl>
                                      </p:cBhvr>
                                    </p:animEffect>
                                    <p:anim calcmode="lin" valueType="num">
                                      <p:cBhvr>
                                        <p:cTn id="13"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circle(in)">
                                      <p:cBhvr>
                                        <p:cTn id="26" dur="2000"/>
                                        <p:tgtEl>
                                          <p:spTgt spid="19"/>
                                        </p:tgtEl>
                                      </p:cBhvr>
                                    </p:animEffect>
                                  </p:childTnLst>
                                </p:cTn>
                              </p:par>
                            </p:childTnLst>
                          </p:cTn>
                        </p:par>
                        <p:par>
                          <p:cTn id="27" fill="hold">
                            <p:stCondLst>
                              <p:cond delay="2000"/>
                            </p:stCondLst>
                            <p:childTnLst>
                              <p:par>
                                <p:cTn id="28" presetID="21" presetClass="entr" presetSubtype="1"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heel(1)">
                                      <p:cBhvr>
                                        <p:cTn id="30" dur="20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par>
                                <p:cTn id="42" presetID="21" presetClass="entr" presetSubtype="1"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heel(1)">
                                      <p:cBhvr>
                                        <p:cTn id="44" dur="20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0">
                                            <p:txEl>
                                              <p:pRg st="0" end="0"/>
                                            </p:txEl>
                                          </p:spTgt>
                                        </p:tgtEl>
                                        <p:attrNameLst>
                                          <p:attrName>style.visibility</p:attrName>
                                        </p:attrNameLst>
                                      </p:cBhvr>
                                      <p:to>
                                        <p:strVal val="visible"/>
                                      </p:to>
                                    </p:set>
                                    <p:animEffect transition="in" filter="fade">
                                      <p:cBhvr>
                                        <p:cTn id="49" dur="1000"/>
                                        <p:tgtEl>
                                          <p:spTgt spid="30">
                                            <p:txEl>
                                              <p:pRg st="0" end="0"/>
                                            </p:txEl>
                                          </p:spTgt>
                                        </p:tgtEl>
                                      </p:cBhvr>
                                    </p:animEffect>
                                    <p:anim calcmode="lin" valueType="num">
                                      <p:cBhvr>
                                        <p:cTn id="50"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30">
                                            <p:txEl>
                                              <p:pRg st="0" end="0"/>
                                            </p:txEl>
                                          </p:spTgt>
                                        </p:tgtEl>
                                        <p:attrNameLst>
                                          <p:attrName>ppt_y</p:attrName>
                                        </p:attrNameLst>
                                      </p:cBhvr>
                                      <p:tavLst>
                                        <p:tav tm="0">
                                          <p:val>
                                            <p:strVal val="#ppt_y+.1"/>
                                          </p:val>
                                        </p:tav>
                                        <p:tav tm="100000">
                                          <p:val>
                                            <p:strVal val="#ppt_y"/>
                                          </p:val>
                                        </p:tav>
                                      </p:tavLst>
                                    </p:anim>
                                  </p:childTnLst>
                                </p:cTn>
                              </p:par>
                              <p:par>
                                <p:cTn id="52" presetID="6" presetClass="entr" presetSubtype="16" fill="hold"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circle(in)">
                                      <p:cBhvr>
                                        <p:cTn id="54" dur="2000"/>
                                        <p:tgtEl>
                                          <p:spTgt spid="36"/>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wheel(1)">
                                      <p:cBhvr>
                                        <p:cTn id="59" dur="20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38">
                                            <p:txEl>
                                              <p:pRg st="0" end="0"/>
                                            </p:txEl>
                                          </p:spTgt>
                                        </p:tgtEl>
                                        <p:attrNameLst>
                                          <p:attrName>style.visibility</p:attrName>
                                        </p:attrNameLst>
                                      </p:cBhvr>
                                      <p:to>
                                        <p:strVal val="visible"/>
                                      </p:to>
                                    </p:set>
                                    <p:animEffect transition="in" filter="fade">
                                      <p:cBhvr>
                                        <p:cTn id="64" dur="1000"/>
                                        <p:tgtEl>
                                          <p:spTgt spid="38">
                                            <p:txEl>
                                              <p:pRg st="0" end="0"/>
                                            </p:txEl>
                                          </p:spTgt>
                                        </p:tgtEl>
                                      </p:cBhvr>
                                    </p:animEffect>
                                    <p:anim calcmode="lin" valueType="num">
                                      <p:cBhvr>
                                        <p:cTn id="65"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66"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par>
                          <p:cTn id="67" fill="hold">
                            <p:stCondLst>
                              <p:cond delay="1000"/>
                            </p:stCondLst>
                            <p:childTnLst>
                              <p:par>
                                <p:cTn id="68" presetID="6" presetClass="entr" presetSubtype="16" fill="hold" nodeType="after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circle(in)">
                                      <p:cBhvr>
                                        <p:cTn id="70"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6" grpId="0" build="allAtOnce"/>
      <p:bldP spid="20" grpId="0"/>
      <p:bldP spid="23" grpId="0"/>
      <p:bldP spid="25" grpId="0" animBg="1"/>
      <p:bldP spid="29" grpId="0"/>
      <p:bldP spid="30" grpId="0" build="allAtOnce"/>
      <p:bldP spid="37" grpId="0"/>
      <p:bldP spid="38" grpId="0" build="allAtOnce"/>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80116-C5DD-FBF0-963C-1A421487CE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1168C-A5DF-1772-119D-B4BD022DE9F9}"/>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E3DF9D11-1706-17BB-2417-FFA111BD2C6B}"/>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D90786AA-9E2D-B3E4-D0C3-A53A9DD4B964}"/>
              </a:ext>
            </a:extLst>
          </p:cNvPr>
          <p:cNvSpPr>
            <a:spLocks noGrp="1"/>
          </p:cNvSpPr>
          <p:nvPr>
            <p:ph type="sldNum" sz="quarter" idx="12"/>
          </p:nvPr>
        </p:nvSpPr>
        <p:spPr/>
        <p:txBody>
          <a:bodyPr/>
          <a:lstStyle/>
          <a:p>
            <a:fld id="{6D22F896-40B5-4ADD-8801-0D06FADFA095}" type="slidenum">
              <a:rPr lang="en-US" smtClean="0"/>
              <a:t>47</a:t>
            </a:fld>
            <a:endParaRPr lang="en-US" dirty="0"/>
          </a:p>
        </p:txBody>
      </p:sp>
      <p:pic>
        <p:nvPicPr>
          <p:cNvPr id="9" name="Picture 8">
            <a:extLst>
              <a:ext uri="{FF2B5EF4-FFF2-40B4-BE49-F238E27FC236}">
                <a16:creationId xmlns:a16="http://schemas.microsoft.com/office/drawing/2014/main" id="{446CB8C5-AE13-5BE3-C36C-CBE9D5F81E8D}"/>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535131D1-69A7-14D0-7770-54D9288B6A00}"/>
              </a:ext>
            </a:extLst>
          </p:cNvPr>
          <p:cNvSpPr txBox="1"/>
          <p:nvPr/>
        </p:nvSpPr>
        <p:spPr>
          <a:xfrm>
            <a:off x="2914650" y="1162050"/>
            <a:ext cx="4819650" cy="923330"/>
          </a:xfrm>
          <a:prstGeom prst="rect">
            <a:avLst/>
          </a:prstGeom>
          <a:noFill/>
        </p:spPr>
        <p:txBody>
          <a:bodyPr wrap="square" rtlCol="0">
            <a:spAutoFit/>
          </a:bodyPr>
          <a:lstStyle/>
          <a:p>
            <a:r>
              <a:rPr lang="en-US" dirty="0"/>
              <a:t>Article 210.70 Required Lighting Outlets</a:t>
            </a:r>
          </a:p>
          <a:p>
            <a:endParaRPr lang="en-US" dirty="0"/>
          </a:p>
          <a:p>
            <a:r>
              <a:rPr lang="en-US" dirty="0"/>
              <a:t>Laundry lighting clarified</a:t>
            </a:r>
          </a:p>
        </p:txBody>
      </p:sp>
      <p:sp>
        <p:nvSpPr>
          <p:cNvPr id="12" name="TextBox 11">
            <a:extLst>
              <a:ext uri="{FF2B5EF4-FFF2-40B4-BE49-F238E27FC236}">
                <a16:creationId xmlns:a16="http://schemas.microsoft.com/office/drawing/2014/main" id="{2A5B3659-7F6D-0CDF-6D9F-3B1F62A219DD}"/>
              </a:ext>
            </a:extLst>
          </p:cNvPr>
          <p:cNvSpPr txBox="1"/>
          <p:nvPr/>
        </p:nvSpPr>
        <p:spPr>
          <a:xfrm>
            <a:off x="2834408" y="2213445"/>
            <a:ext cx="4899892" cy="646331"/>
          </a:xfrm>
          <a:prstGeom prst="rect">
            <a:avLst/>
          </a:prstGeom>
          <a:noFill/>
        </p:spPr>
        <p:txBody>
          <a:bodyPr wrap="square" rtlCol="0">
            <a:spAutoFit/>
          </a:bodyPr>
          <a:lstStyle/>
          <a:p>
            <a:r>
              <a:rPr lang="en-US" dirty="0"/>
              <a:t>Lighting outlets must be provided in accordance with 210.70(A)-(C).</a:t>
            </a:r>
          </a:p>
        </p:txBody>
      </p:sp>
      <p:sp>
        <p:nvSpPr>
          <p:cNvPr id="3" name="TextBox 2">
            <a:extLst>
              <a:ext uri="{FF2B5EF4-FFF2-40B4-BE49-F238E27FC236}">
                <a16:creationId xmlns:a16="http://schemas.microsoft.com/office/drawing/2014/main" id="{E79D828D-47B5-E9E5-6B26-9A540935A7A2}"/>
              </a:ext>
            </a:extLst>
          </p:cNvPr>
          <p:cNvSpPr txBox="1"/>
          <p:nvPr/>
        </p:nvSpPr>
        <p:spPr>
          <a:xfrm>
            <a:off x="2825460" y="2987841"/>
            <a:ext cx="4899892" cy="923330"/>
          </a:xfrm>
          <a:prstGeom prst="rect">
            <a:avLst/>
          </a:prstGeom>
          <a:noFill/>
        </p:spPr>
        <p:txBody>
          <a:bodyPr wrap="square" rtlCol="0">
            <a:spAutoFit/>
          </a:bodyPr>
          <a:lstStyle/>
          <a:p>
            <a:r>
              <a:rPr lang="en-US" dirty="0"/>
              <a:t>210.70(A) In dwelling units, lighting outlets are required in accordance with 210.70(A)(1) and (A)(2).</a:t>
            </a:r>
          </a:p>
        </p:txBody>
      </p:sp>
      <p:sp>
        <p:nvSpPr>
          <p:cNvPr id="6" name="TextBox 5">
            <a:extLst>
              <a:ext uri="{FF2B5EF4-FFF2-40B4-BE49-F238E27FC236}">
                <a16:creationId xmlns:a16="http://schemas.microsoft.com/office/drawing/2014/main" id="{4B42A5DA-6031-C199-CF9B-25CC962F9CCB}"/>
              </a:ext>
            </a:extLst>
          </p:cNvPr>
          <p:cNvSpPr txBox="1"/>
          <p:nvPr/>
        </p:nvSpPr>
        <p:spPr>
          <a:xfrm>
            <a:off x="2825460" y="4066395"/>
            <a:ext cx="4899892" cy="1200329"/>
          </a:xfrm>
          <a:prstGeom prst="rect">
            <a:avLst/>
          </a:prstGeom>
          <a:noFill/>
        </p:spPr>
        <p:txBody>
          <a:bodyPr wrap="square" rtlCol="0">
            <a:spAutoFit/>
          </a:bodyPr>
          <a:lstStyle/>
          <a:p>
            <a:r>
              <a:rPr lang="en-US" dirty="0"/>
              <a:t>210.70(A)(1) At least one lighting outlet controlled by a listed wall-mounted control device </a:t>
            </a:r>
            <a:r>
              <a:rPr lang="en-US" u="sng" dirty="0">
                <a:solidFill>
                  <a:srgbClr val="FFFF00"/>
                </a:solidFill>
              </a:rPr>
              <a:t>or switch </a:t>
            </a:r>
            <a:r>
              <a:rPr lang="en-US" dirty="0"/>
              <a:t>must be provided in habitable rooms, kitchens, bathrooms, and laundry areas.</a:t>
            </a:r>
          </a:p>
        </p:txBody>
      </p:sp>
      <p:sp>
        <p:nvSpPr>
          <p:cNvPr id="7" name="TextBox 6">
            <a:extLst>
              <a:ext uri="{FF2B5EF4-FFF2-40B4-BE49-F238E27FC236}">
                <a16:creationId xmlns:a16="http://schemas.microsoft.com/office/drawing/2014/main" id="{F5E41946-1C04-707B-BD24-F6055ED93191}"/>
              </a:ext>
            </a:extLst>
          </p:cNvPr>
          <p:cNvSpPr txBox="1"/>
          <p:nvPr/>
        </p:nvSpPr>
        <p:spPr>
          <a:xfrm>
            <a:off x="2825460" y="5410199"/>
            <a:ext cx="4899892" cy="923330"/>
          </a:xfrm>
          <a:prstGeom prst="rect">
            <a:avLst/>
          </a:prstGeom>
          <a:noFill/>
        </p:spPr>
        <p:txBody>
          <a:bodyPr wrap="square" rtlCol="0">
            <a:spAutoFit/>
          </a:bodyPr>
          <a:lstStyle/>
          <a:p>
            <a:r>
              <a:rPr lang="en-US" strike="sngStrike" dirty="0"/>
              <a:t>Switches or wall mounted control devices must not rely on a battery unless loss of battery power energizes the lighting outlet.</a:t>
            </a:r>
          </a:p>
        </p:txBody>
      </p:sp>
      <p:pic>
        <p:nvPicPr>
          <p:cNvPr id="47106" name="Picture 2" descr="Guide to Rocker Switches WEUP">
            <a:extLst>
              <a:ext uri="{FF2B5EF4-FFF2-40B4-BE49-F238E27FC236}">
                <a16:creationId xmlns:a16="http://schemas.microsoft.com/office/drawing/2014/main" id="{CCD9315A-2FD2-73E8-EADE-B1C7A47D0A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3848" y="1163571"/>
            <a:ext cx="3953725" cy="33924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5544A9F4-F33A-476B-1888-65ECD04CBE10}"/>
              </a:ext>
            </a:extLst>
          </p:cNvPr>
          <p:cNvPicPr>
            <a:picLocks noChangeAspect="1"/>
          </p:cNvPicPr>
          <p:nvPr/>
        </p:nvPicPr>
        <p:blipFill>
          <a:blip r:embed="rId4"/>
          <a:stretch>
            <a:fillRect/>
          </a:stretch>
        </p:blipFill>
        <p:spPr>
          <a:xfrm>
            <a:off x="7852796" y="1163707"/>
            <a:ext cx="3944777" cy="33924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9685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6" presetClass="entr" presetSubtype="16" fill="hold" nodeType="afterEffect">
                                  <p:stCondLst>
                                    <p:cond delay="0"/>
                                  </p:stCondLst>
                                  <p:childTnLst>
                                    <p:set>
                                      <p:cBhvr>
                                        <p:cTn id="30" dur="1" fill="hold">
                                          <p:stCondLst>
                                            <p:cond delay="0"/>
                                          </p:stCondLst>
                                        </p:cTn>
                                        <p:tgtEl>
                                          <p:spTgt spid="47106"/>
                                        </p:tgtEl>
                                        <p:attrNameLst>
                                          <p:attrName>style.visibility</p:attrName>
                                        </p:attrNameLst>
                                      </p:cBhvr>
                                      <p:to>
                                        <p:strVal val="visible"/>
                                      </p:to>
                                    </p:set>
                                    <p:animEffect transition="in" filter="circle(in)">
                                      <p:cBhvr>
                                        <p:cTn id="31" dur="2000"/>
                                        <p:tgtEl>
                                          <p:spTgt spid="47106"/>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20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P spid="6"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8DFCC-7D57-0E17-BF51-CF2E8039E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8D17B9-E909-BD66-24EA-B426CBD1664C}"/>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8D568364-C767-AA30-59E8-82ADF48FEEF9}"/>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89946A4E-B1EF-0338-94F9-6238317B8BFB}"/>
              </a:ext>
            </a:extLst>
          </p:cNvPr>
          <p:cNvSpPr>
            <a:spLocks noGrp="1"/>
          </p:cNvSpPr>
          <p:nvPr>
            <p:ph type="sldNum" sz="quarter" idx="12"/>
          </p:nvPr>
        </p:nvSpPr>
        <p:spPr/>
        <p:txBody>
          <a:bodyPr/>
          <a:lstStyle/>
          <a:p>
            <a:fld id="{6D22F896-40B5-4ADD-8801-0D06FADFA095}" type="slidenum">
              <a:rPr lang="en-US" smtClean="0"/>
              <a:t>48</a:t>
            </a:fld>
            <a:endParaRPr lang="en-US" dirty="0"/>
          </a:p>
        </p:txBody>
      </p:sp>
      <p:pic>
        <p:nvPicPr>
          <p:cNvPr id="9" name="Picture 8">
            <a:extLst>
              <a:ext uri="{FF2B5EF4-FFF2-40B4-BE49-F238E27FC236}">
                <a16:creationId xmlns:a16="http://schemas.microsoft.com/office/drawing/2014/main" id="{1860B34C-31C5-FFD8-3AF5-72037319F36A}"/>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564457F7-FA71-D11A-AA2D-22A726C6687B}"/>
              </a:ext>
            </a:extLst>
          </p:cNvPr>
          <p:cNvSpPr txBox="1"/>
          <p:nvPr/>
        </p:nvSpPr>
        <p:spPr>
          <a:xfrm>
            <a:off x="2914650" y="1162050"/>
            <a:ext cx="4819650" cy="646331"/>
          </a:xfrm>
          <a:prstGeom prst="rect">
            <a:avLst/>
          </a:prstGeom>
          <a:noFill/>
        </p:spPr>
        <p:txBody>
          <a:bodyPr wrap="square" rtlCol="0">
            <a:spAutoFit/>
          </a:bodyPr>
          <a:lstStyle/>
          <a:p>
            <a:r>
              <a:rPr lang="en-US" dirty="0"/>
              <a:t>Art 210-70(A)(1) The control device </a:t>
            </a:r>
            <a:r>
              <a:rPr lang="en-US" u="sng" dirty="0">
                <a:solidFill>
                  <a:srgbClr val="FFFF00"/>
                </a:solidFill>
              </a:rPr>
              <a:t>or switch </a:t>
            </a:r>
            <a:r>
              <a:rPr lang="en-US" dirty="0"/>
              <a:t>must be located near an entrance to the room.</a:t>
            </a:r>
          </a:p>
        </p:txBody>
      </p:sp>
      <p:pic>
        <p:nvPicPr>
          <p:cNvPr id="11" name="Picture 10">
            <a:extLst>
              <a:ext uri="{FF2B5EF4-FFF2-40B4-BE49-F238E27FC236}">
                <a16:creationId xmlns:a16="http://schemas.microsoft.com/office/drawing/2014/main" id="{0F4A99DB-D494-AC02-785D-B4AF2F960E55}"/>
              </a:ext>
            </a:extLst>
          </p:cNvPr>
          <p:cNvPicPr>
            <a:picLocks noChangeAspect="1"/>
          </p:cNvPicPr>
          <p:nvPr/>
        </p:nvPicPr>
        <p:blipFill>
          <a:blip r:embed="rId3"/>
          <a:stretch>
            <a:fillRect/>
          </a:stretch>
        </p:blipFill>
        <p:spPr>
          <a:xfrm>
            <a:off x="7995226" y="1357023"/>
            <a:ext cx="3650969" cy="26885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BFCA165E-DBF5-3E31-9D61-0F9F88217B8F}"/>
              </a:ext>
            </a:extLst>
          </p:cNvPr>
          <p:cNvSpPr txBox="1"/>
          <p:nvPr/>
        </p:nvSpPr>
        <p:spPr>
          <a:xfrm>
            <a:off x="2914650" y="2000125"/>
            <a:ext cx="4819650" cy="1200329"/>
          </a:xfrm>
          <a:prstGeom prst="rect">
            <a:avLst/>
          </a:prstGeom>
          <a:noFill/>
        </p:spPr>
        <p:txBody>
          <a:bodyPr wrap="square" rtlCol="0">
            <a:spAutoFit/>
          </a:bodyPr>
          <a:lstStyle/>
          <a:p>
            <a:r>
              <a:rPr lang="en-US" dirty="0"/>
              <a:t>Ex 1: In other than kitchens, laundry areas, and bathrooms, receptacles controlled by a listed wall-mounted device </a:t>
            </a:r>
            <a:r>
              <a:rPr lang="en-US" u="sng" dirty="0">
                <a:solidFill>
                  <a:srgbClr val="FFFF00"/>
                </a:solidFill>
              </a:rPr>
              <a:t>or switch </a:t>
            </a:r>
            <a:r>
              <a:rPr lang="en-US" dirty="0"/>
              <a:t>are allowed instead of lighting outlets.</a:t>
            </a:r>
          </a:p>
        </p:txBody>
      </p:sp>
      <p:sp>
        <p:nvSpPr>
          <p:cNvPr id="17" name="TextBox 16">
            <a:extLst>
              <a:ext uri="{FF2B5EF4-FFF2-40B4-BE49-F238E27FC236}">
                <a16:creationId xmlns:a16="http://schemas.microsoft.com/office/drawing/2014/main" id="{3F7B7FD5-82FB-335D-C526-1577C2705C6C}"/>
              </a:ext>
            </a:extLst>
          </p:cNvPr>
          <p:cNvSpPr txBox="1"/>
          <p:nvPr/>
        </p:nvSpPr>
        <p:spPr>
          <a:xfrm>
            <a:off x="2914650" y="3326873"/>
            <a:ext cx="4819650" cy="923330"/>
          </a:xfrm>
          <a:prstGeom prst="rect">
            <a:avLst/>
          </a:prstGeom>
          <a:noFill/>
        </p:spPr>
        <p:txBody>
          <a:bodyPr wrap="square" rtlCol="0">
            <a:spAutoFit/>
          </a:bodyPr>
          <a:lstStyle/>
          <a:p>
            <a:r>
              <a:rPr lang="en-US" dirty="0"/>
              <a:t>Ex 2: Occupancy sensors installed at a customary wall switch location may control the lighting outlets if they have a manual override setting.</a:t>
            </a:r>
          </a:p>
        </p:txBody>
      </p:sp>
      <p:pic>
        <p:nvPicPr>
          <p:cNvPr id="23" name="Picture 22">
            <a:extLst>
              <a:ext uri="{FF2B5EF4-FFF2-40B4-BE49-F238E27FC236}">
                <a16:creationId xmlns:a16="http://schemas.microsoft.com/office/drawing/2014/main" id="{AAB2B156-317F-0DC4-C18E-E548404720CF}"/>
              </a:ext>
            </a:extLst>
          </p:cNvPr>
          <p:cNvPicPr>
            <a:picLocks noChangeAspect="1"/>
          </p:cNvPicPr>
          <p:nvPr/>
        </p:nvPicPr>
        <p:blipFill>
          <a:blip r:embed="rId4"/>
          <a:stretch>
            <a:fillRect/>
          </a:stretch>
        </p:blipFill>
        <p:spPr>
          <a:xfrm>
            <a:off x="8139820" y="2189343"/>
            <a:ext cx="1137530" cy="1137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TextBox 23">
            <a:extLst>
              <a:ext uri="{FF2B5EF4-FFF2-40B4-BE49-F238E27FC236}">
                <a16:creationId xmlns:a16="http://schemas.microsoft.com/office/drawing/2014/main" id="{C6EC4083-812D-3636-2904-89D1E26E7A91}"/>
              </a:ext>
            </a:extLst>
          </p:cNvPr>
          <p:cNvSpPr txBox="1"/>
          <p:nvPr/>
        </p:nvSpPr>
        <p:spPr>
          <a:xfrm>
            <a:off x="2914650" y="4409063"/>
            <a:ext cx="4819650" cy="923330"/>
          </a:xfrm>
          <a:prstGeom prst="rect">
            <a:avLst/>
          </a:prstGeom>
          <a:noFill/>
        </p:spPr>
        <p:txBody>
          <a:bodyPr wrap="square" rtlCol="0">
            <a:spAutoFit/>
          </a:bodyPr>
          <a:lstStyle/>
          <a:p>
            <a:r>
              <a:rPr lang="en-US" u="sng" dirty="0">
                <a:solidFill>
                  <a:srgbClr val="FFFF00"/>
                </a:solidFill>
              </a:rPr>
              <a:t>Ex 3: For laundry areas, the illumination and its control may be located outside of the laundry area if the laundry equipment is in a closet.</a:t>
            </a:r>
          </a:p>
        </p:txBody>
      </p:sp>
      <p:pic>
        <p:nvPicPr>
          <p:cNvPr id="26" name="Picture 25">
            <a:extLst>
              <a:ext uri="{FF2B5EF4-FFF2-40B4-BE49-F238E27FC236}">
                <a16:creationId xmlns:a16="http://schemas.microsoft.com/office/drawing/2014/main" id="{DFA0446B-D75C-8506-8D47-2B040E12C03B}"/>
              </a:ext>
            </a:extLst>
          </p:cNvPr>
          <p:cNvPicPr>
            <a:picLocks noChangeAspect="1"/>
          </p:cNvPicPr>
          <p:nvPr/>
        </p:nvPicPr>
        <p:blipFill>
          <a:blip r:embed="rId5"/>
          <a:stretch>
            <a:fillRect/>
          </a:stretch>
        </p:blipFill>
        <p:spPr>
          <a:xfrm>
            <a:off x="7995226" y="1051041"/>
            <a:ext cx="3646242" cy="42166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469759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6" presetClass="entr" presetSubtype="16"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ircle(in)">
                                      <p:cBhvr>
                                        <p:cTn id="28" dur="20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1000"/>
                                        <p:tgtEl>
                                          <p:spTgt spid="24"/>
                                        </p:tgtEl>
                                      </p:cBhvr>
                                    </p:animEffect>
                                    <p:anim calcmode="lin" valueType="num">
                                      <p:cBhvr>
                                        <p:cTn id="34" dur="1000" fill="hold"/>
                                        <p:tgtEl>
                                          <p:spTgt spid="24"/>
                                        </p:tgtEl>
                                        <p:attrNameLst>
                                          <p:attrName>ppt_x</p:attrName>
                                        </p:attrNameLst>
                                      </p:cBhvr>
                                      <p:tavLst>
                                        <p:tav tm="0">
                                          <p:val>
                                            <p:strVal val="#ppt_x"/>
                                          </p:val>
                                        </p:tav>
                                        <p:tav tm="100000">
                                          <p:val>
                                            <p:strVal val="#ppt_x"/>
                                          </p:val>
                                        </p:tav>
                                      </p:tavLst>
                                    </p:anim>
                                    <p:anim calcmode="lin" valueType="num">
                                      <p:cBhvr>
                                        <p:cTn id="35" dur="1000" fill="hold"/>
                                        <p:tgtEl>
                                          <p:spTgt spid="24"/>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6" presetClass="entr" presetSubtype="16" fill="hold"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circle(in)">
                                      <p:cBhvr>
                                        <p:cTn id="39"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7" grpId="0"/>
      <p:bldP spid="2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09777-D627-2F69-805D-67539DBE3E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E47FF-B8EC-60CE-01BB-2AA1686BA4F1}"/>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C8752050-7D4B-68C6-6E4B-9242924FB515}"/>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447B154E-B84D-A464-DD26-ABC0F6A31F32}"/>
              </a:ext>
            </a:extLst>
          </p:cNvPr>
          <p:cNvSpPr>
            <a:spLocks noGrp="1"/>
          </p:cNvSpPr>
          <p:nvPr>
            <p:ph type="sldNum" sz="quarter" idx="12"/>
          </p:nvPr>
        </p:nvSpPr>
        <p:spPr/>
        <p:txBody>
          <a:bodyPr/>
          <a:lstStyle/>
          <a:p>
            <a:fld id="{6D22F896-40B5-4ADD-8801-0D06FADFA095}" type="slidenum">
              <a:rPr lang="en-US" smtClean="0"/>
              <a:t>49</a:t>
            </a:fld>
            <a:endParaRPr lang="en-US" dirty="0"/>
          </a:p>
        </p:txBody>
      </p:sp>
      <p:pic>
        <p:nvPicPr>
          <p:cNvPr id="9" name="Picture 8">
            <a:extLst>
              <a:ext uri="{FF2B5EF4-FFF2-40B4-BE49-F238E27FC236}">
                <a16:creationId xmlns:a16="http://schemas.microsoft.com/office/drawing/2014/main" id="{E391F397-5803-34F1-82E5-3C36AA78A432}"/>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331F329A-5A5C-E03E-FDD2-5D807AB12D3C}"/>
              </a:ext>
            </a:extLst>
          </p:cNvPr>
          <p:cNvSpPr txBox="1"/>
          <p:nvPr/>
        </p:nvSpPr>
        <p:spPr>
          <a:xfrm>
            <a:off x="2914650" y="1162050"/>
            <a:ext cx="4819650" cy="1477328"/>
          </a:xfrm>
          <a:prstGeom prst="rect">
            <a:avLst/>
          </a:prstGeom>
          <a:noFill/>
        </p:spPr>
        <p:txBody>
          <a:bodyPr wrap="square" rtlCol="0">
            <a:spAutoFit/>
          </a:bodyPr>
          <a:lstStyle/>
          <a:p>
            <a:r>
              <a:rPr lang="en-US" dirty="0"/>
              <a:t>Article 225.31 Building Disconnect Means</a:t>
            </a:r>
          </a:p>
          <a:p>
            <a:r>
              <a:rPr lang="en-US" dirty="0"/>
              <a:t>(Talking about feeders 230 is service disconnect)</a:t>
            </a:r>
          </a:p>
          <a:p>
            <a:endParaRPr lang="en-US" dirty="0"/>
          </a:p>
          <a:p>
            <a:r>
              <a:rPr lang="en-US" dirty="0"/>
              <a:t>The building disconnecting means no longer required to be in or on the building.</a:t>
            </a:r>
          </a:p>
        </p:txBody>
      </p:sp>
      <p:sp>
        <p:nvSpPr>
          <p:cNvPr id="12" name="TextBox 11">
            <a:extLst>
              <a:ext uri="{FF2B5EF4-FFF2-40B4-BE49-F238E27FC236}">
                <a16:creationId xmlns:a16="http://schemas.microsoft.com/office/drawing/2014/main" id="{02F5C23D-BA30-5FF8-00EC-94F508315934}"/>
              </a:ext>
            </a:extLst>
          </p:cNvPr>
          <p:cNvSpPr txBox="1"/>
          <p:nvPr/>
        </p:nvSpPr>
        <p:spPr>
          <a:xfrm>
            <a:off x="2852514" y="2753721"/>
            <a:ext cx="4899892" cy="1477328"/>
          </a:xfrm>
          <a:prstGeom prst="rect">
            <a:avLst/>
          </a:prstGeom>
          <a:noFill/>
        </p:spPr>
        <p:txBody>
          <a:bodyPr wrap="square" rtlCol="0">
            <a:spAutoFit/>
          </a:bodyPr>
          <a:lstStyle/>
          <a:p>
            <a:r>
              <a:rPr lang="en-US" dirty="0"/>
              <a:t>Art 225.31(A) A disconnect is required for all ungrounded conductors that enter a building. </a:t>
            </a:r>
            <a:r>
              <a:rPr lang="en-US" u="sng" dirty="0">
                <a:solidFill>
                  <a:srgbClr val="FFFF00"/>
                </a:solidFill>
              </a:rPr>
              <a:t>If the building disconnect also serves as the emergency disconnect for a dwelling, it must </a:t>
            </a:r>
            <a:r>
              <a:rPr lang="en-US" u="sng" dirty="0" err="1">
                <a:solidFill>
                  <a:srgbClr val="FFFF00"/>
                </a:solidFill>
              </a:rPr>
              <a:t>compy</a:t>
            </a:r>
            <a:r>
              <a:rPr lang="en-US" u="sng" dirty="0">
                <a:solidFill>
                  <a:srgbClr val="FFFF00"/>
                </a:solidFill>
              </a:rPr>
              <a:t> with 225.41.</a:t>
            </a:r>
          </a:p>
        </p:txBody>
      </p:sp>
      <p:pic>
        <p:nvPicPr>
          <p:cNvPr id="7" name="Picture 6">
            <a:extLst>
              <a:ext uri="{FF2B5EF4-FFF2-40B4-BE49-F238E27FC236}">
                <a16:creationId xmlns:a16="http://schemas.microsoft.com/office/drawing/2014/main" id="{7A351389-B6B8-9E3F-9503-A5FBFF60C231}"/>
              </a:ext>
            </a:extLst>
          </p:cNvPr>
          <p:cNvPicPr>
            <a:picLocks noChangeAspect="1"/>
          </p:cNvPicPr>
          <p:nvPr/>
        </p:nvPicPr>
        <p:blipFill>
          <a:blip r:embed="rId3"/>
          <a:stretch>
            <a:fillRect/>
          </a:stretch>
        </p:blipFill>
        <p:spPr>
          <a:xfrm>
            <a:off x="7625589" y="1101293"/>
            <a:ext cx="4242167" cy="3394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6DA55C86-0F5F-0F88-005F-3C4236DF9A57}"/>
              </a:ext>
            </a:extLst>
          </p:cNvPr>
          <p:cNvSpPr txBox="1"/>
          <p:nvPr/>
        </p:nvSpPr>
        <p:spPr>
          <a:xfrm>
            <a:off x="2834408" y="4345848"/>
            <a:ext cx="4899892" cy="1754326"/>
          </a:xfrm>
          <a:prstGeom prst="rect">
            <a:avLst/>
          </a:prstGeom>
          <a:noFill/>
        </p:spPr>
        <p:txBody>
          <a:bodyPr wrap="square" rtlCol="0">
            <a:spAutoFit/>
          </a:bodyPr>
          <a:lstStyle/>
          <a:p>
            <a:r>
              <a:rPr lang="en-US" dirty="0"/>
              <a:t>Art 225.31(B) Location: The building or structure disconnect must be readily accessible and, </a:t>
            </a:r>
            <a:r>
              <a:rPr lang="en-US" u="sng" dirty="0">
                <a:solidFill>
                  <a:srgbClr val="FFFF00"/>
                </a:solidFill>
              </a:rPr>
              <a:t>if inside the building, </a:t>
            </a:r>
            <a:r>
              <a:rPr lang="en-US" dirty="0"/>
              <a:t>located where the conductors enter the building. The allowances of 230.6 may be used for this application. </a:t>
            </a:r>
            <a:r>
              <a:rPr lang="en-US" u="sng" dirty="0">
                <a:solidFill>
                  <a:srgbClr val="FFFF00"/>
                </a:solidFill>
              </a:rPr>
              <a:t>If located outside the building, it must be within sight of the building.</a:t>
            </a:r>
          </a:p>
        </p:txBody>
      </p:sp>
      <p:cxnSp>
        <p:nvCxnSpPr>
          <p:cNvPr id="14" name="Straight Arrow Connector 13">
            <a:extLst>
              <a:ext uri="{FF2B5EF4-FFF2-40B4-BE49-F238E27FC236}">
                <a16:creationId xmlns:a16="http://schemas.microsoft.com/office/drawing/2014/main" id="{FF9A0454-5ECF-5A26-D25F-742105B00355}"/>
              </a:ext>
            </a:extLst>
          </p:cNvPr>
          <p:cNvCxnSpPr/>
          <p:nvPr/>
        </p:nvCxnSpPr>
        <p:spPr>
          <a:xfrm flipH="1" flipV="1">
            <a:off x="8039477" y="1874067"/>
            <a:ext cx="905347" cy="13467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D1C6B265-8835-F32F-5338-BB0E5A28EB98}"/>
              </a:ext>
            </a:extLst>
          </p:cNvPr>
          <p:cNvSpPr txBox="1"/>
          <p:nvPr/>
        </p:nvSpPr>
        <p:spPr>
          <a:xfrm>
            <a:off x="8428042" y="3181692"/>
            <a:ext cx="2637260" cy="369332"/>
          </a:xfrm>
          <a:prstGeom prst="rect">
            <a:avLst/>
          </a:prstGeom>
          <a:noFill/>
        </p:spPr>
        <p:txBody>
          <a:bodyPr wrap="none" rtlCol="0">
            <a:spAutoFit/>
          </a:bodyPr>
          <a:lstStyle/>
          <a:p>
            <a:r>
              <a:rPr lang="en-US" dirty="0"/>
              <a:t>Within 50’ and within sight</a:t>
            </a:r>
          </a:p>
        </p:txBody>
      </p:sp>
      <p:cxnSp>
        <p:nvCxnSpPr>
          <p:cNvPr id="16" name="Straight Arrow Connector 15">
            <a:extLst>
              <a:ext uri="{FF2B5EF4-FFF2-40B4-BE49-F238E27FC236}">
                <a16:creationId xmlns:a16="http://schemas.microsoft.com/office/drawing/2014/main" id="{794E2D49-C9C0-1722-323C-27E0E94FE23B}"/>
              </a:ext>
            </a:extLst>
          </p:cNvPr>
          <p:cNvCxnSpPr>
            <a:cxnSpLocks/>
          </p:cNvCxnSpPr>
          <p:nvPr/>
        </p:nvCxnSpPr>
        <p:spPr>
          <a:xfrm flipH="1" flipV="1">
            <a:off x="8492150" y="1448591"/>
            <a:ext cx="452674" cy="5785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C6D0FA2F-B9CA-7862-DE6C-D277BDB58F28}"/>
              </a:ext>
            </a:extLst>
          </p:cNvPr>
          <p:cNvSpPr txBox="1"/>
          <p:nvPr/>
        </p:nvSpPr>
        <p:spPr>
          <a:xfrm>
            <a:off x="8985039" y="1973882"/>
            <a:ext cx="1020023" cy="369332"/>
          </a:xfrm>
          <a:prstGeom prst="rect">
            <a:avLst/>
          </a:prstGeom>
          <a:noFill/>
        </p:spPr>
        <p:txBody>
          <a:bodyPr wrap="none" rtlCol="0">
            <a:spAutoFit/>
          </a:bodyPr>
          <a:lstStyle/>
          <a:p>
            <a:r>
              <a:rPr lang="en-US" dirty="0"/>
              <a:t>Over 50’</a:t>
            </a:r>
          </a:p>
        </p:txBody>
      </p:sp>
    </p:spTree>
    <p:extLst>
      <p:ext uri="{BB962C8B-B14F-4D97-AF65-F5344CB8AC3E}">
        <p14:creationId xmlns:p14="http://schemas.microsoft.com/office/powerpoint/2010/main" val="15435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8" grpId="0"/>
      <p:bldP spid="15"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E1946-812E-DC31-5FEB-E184839442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0C4CFA-0B88-C90A-1E28-082821DAA1A9}"/>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7E456A60-F424-FE41-48C2-11357621B8BB}"/>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5EB83B27-18AF-217C-30AF-BF04089E7996}"/>
              </a:ext>
            </a:extLst>
          </p:cNvPr>
          <p:cNvSpPr>
            <a:spLocks noGrp="1"/>
          </p:cNvSpPr>
          <p:nvPr>
            <p:ph type="sldNum" sz="quarter" idx="12"/>
          </p:nvPr>
        </p:nvSpPr>
        <p:spPr/>
        <p:txBody>
          <a:bodyPr/>
          <a:lstStyle/>
          <a:p>
            <a:fld id="{6D22F896-40B5-4ADD-8801-0D06FADFA095}" type="slidenum">
              <a:rPr lang="en-US" smtClean="0"/>
              <a:t>5</a:t>
            </a:fld>
            <a:endParaRPr lang="en-US" dirty="0"/>
          </a:p>
        </p:txBody>
      </p:sp>
      <p:pic>
        <p:nvPicPr>
          <p:cNvPr id="9" name="Picture 8">
            <a:extLst>
              <a:ext uri="{FF2B5EF4-FFF2-40B4-BE49-F238E27FC236}">
                <a16:creationId xmlns:a16="http://schemas.microsoft.com/office/drawing/2014/main" id="{ACB50E2C-C409-C01A-C312-1C4A80D8F3FA}"/>
              </a:ext>
            </a:extLst>
          </p:cNvPr>
          <p:cNvPicPr>
            <a:picLocks noChangeAspect="1"/>
          </p:cNvPicPr>
          <p:nvPr/>
        </p:nvPicPr>
        <p:blipFill>
          <a:blip r:embed="rId2"/>
          <a:stretch>
            <a:fillRect/>
          </a:stretch>
        </p:blipFill>
        <p:spPr>
          <a:xfrm>
            <a:off x="7922202" y="5775324"/>
            <a:ext cx="1824471" cy="1029821"/>
          </a:xfrm>
          <a:prstGeom prst="rect">
            <a:avLst/>
          </a:prstGeom>
        </p:spPr>
      </p:pic>
      <p:pic>
        <p:nvPicPr>
          <p:cNvPr id="12" name="Picture 11">
            <a:extLst>
              <a:ext uri="{FF2B5EF4-FFF2-40B4-BE49-F238E27FC236}">
                <a16:creationId xmlns:a16="http://schemas.microsoft.com/office/drawing/2014/main" id="{78C15BAB-94E9-3EF8-B401-7684F77C0084}"/>
              </a:ext>
            </a:extLst>
          </p:cNvPr>
          <p:cNvPicPr>
            <a:picLocks noChangeAspect="1"/>
          </p:cNvPicPr>
          <p:nvPr/>
        </p:nvPicPr>
        <p:blipFill>
          <a:blip r:embed="rId3"/>
          <a:stretch>
            <a:fillRect/>
          </a:stretch>
        </p:blipFill>
        <p:spPr>
          <a:xfrm>
            <a:off x="6950364" y="810778"/>
            <a:ext cx="2888820" cy="3792220"/>
          </a:xfrm>
          <a:prstGeom prst="rect">
            <a:avLst/>
          </a:prstGeom>
        </p:spPr>
      </p:pic>
      <p:pic>
        <p:nvPicPr>
          <p:cNvPr id="10" name="Picture 9">
            <a:extLst>
              <a:ext uri="{FF2B5EF4-FFF2-40B4-BE49-F238E27FC236}">
                <a16:creationId xmlns:a16="http://schemas.microsoft.com/office/drawing/2014/main" id="{AFB97CAD-D052-44F5-A7C7-3E3835D188C8}"/>
              </a:ext>
            </a:extLst>
          </p:cNvPr>
          <p:cNvPicPr>
            <a:picLocks noChangeAspect="1"/>
          </p:cNvPicPr>
          <p:nvPr/>
        </p:nvPicPr>
        <p:blipFill>
          <a:blip r:embed="rId4"/>
          <a:stretch>
            <a:fillRect/>
          </a:stretch>
        </p:blipFill>
        <p:spPr>
          <a:xfrm>
            <a:off x="8137957" y="1460240"/>
            <a:ext cx="2888820" cy="3800174"/>
          </a:xfrm>
          <a:prstGeom prst="rect">
            <a:avLst/>
          </a:prstGeom>
        </p:spPr>
      </p:pic>
      <p:sp>
        <p:nvSpPr>
          <p:cNvPr id="13" name="TextBox 12">
            <a:extLst>
              <a:ext uri="{FF2B5EF4-FFF2-40B4-BE49-F238E27FC236}">
                <a16:creationId xmlns:a16="http://schemas.microsoft.com/office/drawing/2014/main" id="{51A4A364-BFA8-30C1-4668-75ADDF44AFE1}"/>
              </a:ext>
            </a:extLst>
          </p:cNvPr>
          <p:cNvSpPr txBox="1"/>
          <p:nvPr/>
        </p:nvSpPr>
        <p:spPr>
          <a:xfrm>
            <a:off x="2825460" y="749789"/>
            <a:ext cx="3120589" cy="369332"/>
          </a:xfrm>
          <a:prstGeom prst="rect">
            <a:avLst/>
          </a:prstGeom>
          <a:noFill/>
        </p:spPr>
        <p:txBody>
          <a:bodyPr wrap="square" rtlCol="0">
            <a:spAutoFit/>
          </a:bodyPr>
          <a:lstStyle/>
          <a:p>
            <a:r>
              <a:rPr lang="en-US" dirty="0"/>
              <a:t>SB1202 &amp; ESS</a:t>
            </a:r>
          </a:p>
        </p:txBody>
      </p:sp>
      <p:pic>
        <p:nvPicPr>
          <p:cNvPr id="6" name="Picture 5">
            <a:extLst>
              <a:ext uri="{FF2B5EF4-FFF2-40B4-BE49-F238E27FC236}">
                <a16:creationId xmlns:a16="http://schemas.microsoft.com/office/drawing/2014/main" id="{CF2BFFC9-9F3F-5C59-14A7-05B119B37751}"/>
              </a:ext>
            </a:extLst>
          </p:cNvPr>
          <p:cNvPicPr>
            <a:picLocks noChangeAspect="1"/>
          </p:cNvPicPr>
          <p:nvPr/>
        </p:nvPicPr>
        <p:blipFill>
          <a:blip r:embed="rId5"/>
          <a:stretch>
            <a:fillRect/>
          </a:stretch>
        </p:blipFill>
        <p:spPr>
          <a:xfrm>
            <a:off x="2329362" y="1149412"/>
            <a:ext cx="4428768" cy="1019175"/>
          </a:xfrm>
          <a:prstGeom prst="rect">
            <a:avLst/>
          </a:prstGeom>
        </p:spPr>
      </p:pic>
      <p:pic>
        <p:nvPicPr>
          <p:cNvPr id="8" name="Picture 7">
            <a:extLst>
              <a:ext uri="{FF2B5EF4-FFF2-40B4-BE49-F238E27FC236}">
                <a16:creationId xmlns:a16="http://schemas.microsoft.com/office/drawing/2014/main" id="{2F4D870F-D35B-24B8-0D12-393EC15F2729}"/>
              </a:ext>
            </a:extLst>
          </p:cNvPr>
          <p:cNvPicPr>
            <a:picLocks noChangeAspect="1"/>
          </p:cNvPicPr>
          <p:nvPr/>
        </p:nvPicPr>
        <p:blipFill>
          <a:blip r:embed="rId6"/>
          <a:stretch>
            <a:fillRect/>
          </a:stretch>
        </p:blipFill>
        <p:spPr>
          <a:xfrm>
            <a:off x="2329361" y="2276155"/>
            <a:ext cx="4428768" cy="2812988"/>
          </a:xfrm>
          <a:prstGeom prst="rect">
            <a:avLst/>
          </a:prstGeom>
        </p:spPr>
      </p:pic>
      <p:pic>
        <p:nvPicPr>
          <p:cNvPr id="14" name="Picture 13">
            <a:extLst>
              <a:ext uri="{FF2B5EF4-FFF2-40B4-BE49-F238E27FC236}">
                <a16:creationId xmlns:a16="http://schemas.microsoft.com/office/drawing/2014/main" id="{94F0917F-1EFD-B226-CC5A-C9BC3060EBDC}"/>
              </a:ext>
            </a:extLst>
          </p:cNvPr>
          <p:cNvPicPr>
            <a:picLocks noChangeAspect="1"/>
          </p:cNvPicPr>
          <p:nvPr/>
        </p:nvPicPr>
        <p:blipFill>
          <a:blip r:embed="rId7"/>
          <a:stretch>
            <a:fillRect/>
          </a:stretch>
        </p:blipFill>
        <p:spPr>
          <a:xfrm>
            <a:off x="2341088" y="5196711"/>
            <a:ext cx="4428768" cy="1093523"/>
          </a:xfrm>
          <a:prstGeom prst="rect">
            <a:avLst/>
          </a:prstGeom>
        </p:spPr>
      </p:pic>
      <p:sp>
        <p:nvSpPr>
          <p:cNvPr id="15" name="Callout: Bent Line with Accent Bar 14">
            <a:extLst>
              <a:ext uri="{FF2B5EF4-FFF2-40B4-BE49-F238E27FC236}">
                <a16:creationId xmlns:a16="http://schemas.microsoft.com/office/drawing/2014/main" id="{685DB296-401B-1017-511E-432D531790B9}"/>
              </a:ext>
            </a:extLst>
          </p:cNvPr>
          <p:cNvSpPr/>
          <p:nvPr/>
        </p:nvSpPr>
        <p:spPr>
          <a:xfrm>
            <a:off x="6853473" y="719499"/>
            <a:ext cx="4273235" cy="4612992"/>
          </a:xfrm>
          <a:prstGeom prst="accentCallout2">
            <a:avLst>
              <a:gd name="adj1" fmla="val 47538"/>
              <a:gd name="adj2" fmla="val 1211"/>
              <a:gd name="adj3" fmla="val 47354"/>
              <a:gd name="adj4" fmla="val -17727"/>
              <a:gd name="adj5" fmla="val 98173"/>
              <a:gd name="adj6" fmla="val -43489"/>
            </a:avLst>
          </a:prstGeom>
          <a:solidFill>
            <a:schemeClr val="bg1">
              <a:alpha val="1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38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CC103-8D59-122E-BFBA-63DC9BEFB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77E5F-7B48-FE5B-8EAC-7EC453813EFD}"/>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E85B3C9C-6159-B269-7453-44E7B629EEF5}"/>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4FB2E307-B9B8-5B19-A893-9F2AD52D704B}"/>
              </a:ext>
            </a:extLst>
          </p:cNvPr>
          <p:cNvSpPr>
            <a:spLocks noGrp="1"/>
          </p:cNvSpPr>
          <p:nvPr>
            <p:ph type="sldNum" sz="quarter" idx="12"/>
          </p:nvPr>
        </p:nvSpPr>
        <p:spPr/>
        <p:txBody>
          <a:bodyPr/>
          <a:lstStyle/>
          <a:p>
            <a:fld id="{6D22F896-40B5-4ADD-8801-0D06FADFA095}" type="slidenum">
              <a:rPr lang="en-US" smtClean="0"/>
              <a:t>50</a:t>
            </a:fld>
            <a:endParaRPr lang="en-US" dirty="0"/>
          </a:p>
        </p:txBody>
      </p:sp>
      <p:pic>
        <p:nvPicPr>
          <p:cNvPr id="9" name="Picture 8">
            <a:extLst>
              <a:ext uri="{FF2B5EF4-FFF2-40B4-BE49-F238E27FC236}">
                <a16:creationId xmlns:a16="http://schemas.microsoft.com/office/drawing/2014/main" id="{96F0C458-F259-57C5-6DC8-CC2E2390A1FD}"/>
              </a:ext>
            </a:extLst>
          </p:cNvPr>
          <p:cNvPicPr>
            <a:picLocks noChangeAspect="1"/>
          </p:cNvPicPr>
          <p:nvPr/>
        </p:nvPicPr>
        <p:blipFill>
          <a:blip r:embed="rId5"/>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613F5266-8949-8870-93F3-75F61AC1CDAD}"/>
              </a:ext>
            </a:extLst>
          </p:cNvPr>
          <p:cNvSpPr txBox="1"/>
          <p:nvPr/>
        </p:nvSpPr>
        <p:spPr>
          <a:xfrm>
            <a:off x="2914650" y="1162050"/>
            <a:ext cx="4819650" cy="369332"/>
          </a:xfrm>
          <a:prstGeom prst="rect">
            <a:avLst/>
          </a:prstGeom>
          <a:noFill/>
        </p:spPr>
        <p:txBody>
          <a:bodyPr wrap="square" rtlCol="0">
            <a:spAutoFit/>
          </a:bodyPr>
          <a:lstStyle/>
          <a:p>
            <a:r>
              <a:rPr lang="en-US" dirty="0"/>
              <a:t>Hazards of an electrical inspection…</a:t>
            </a:r>
          </a:p>
        </p:txBody>
      </p:sp>
      <p:pic>
        <p:nvPicPr>
          <p:cNvPr id="13" name="Screen Recording 2026-05-18 at 12.31.31 PM">
            <a:hlinkClick r:id="" action="ppaction://media"/>
            <a:extLst>
              <a:ext uri="{FF2B5EF4-FFF2-40B4-BE49-F238E27FC236}">
                <a16:creationId xmlns:a16="http://schemas.microsoft.com/office/drawing/2014/main" id="{16F4BA64-D55E-1568-9E11-E73CB910E364}"/>
              </a:ext>
            </a:extLst>
          </p:cNvPr>
          <p:cNvPicPr>
            <a:picLocks noChangeAspect="1"/>
          </p:cNvPicPr>
          <p:nvPr>
            <a:videoFile r:link="rId1"/>
            <p:extLst>
              <p:ext uri="{DAA4B4D4-6D71-4841-9C94-3DE7FCFB9230}">
                <p14:media xmlns:p14="http://schemas.microsoft.com/office/powerpoint/2010/main" r:embed="rId2">
                  <p14:trim end="2266.6666"/>
                </p14:media>
              </p:ext>
            </p:extLst>
          </p:nvPr>
        </p:nvPicPr>
        <p:blipFill>
          <a:blip r:embed="rId6"/>
          <a:stretch>
            <a:fillRect/>
          </a:stretch>
        </p:blipFill>
        <p:spPr>
          <a:xfrm>
            <a:off x="3175215" y="1558662"/>
            <a:ext cx="2920785" cy="5246483"/>
          </a:xfrm>
          <a:prstGeom prst="rect">
            <a:avLst/>
          </a:prstGeom>
        </p:spPr>
      </p:pic>
    </p:spTree>
    <p:extLst>
      <p:ext uri="{BB962C8B-B14F-4D97-AF65-F5344CB8AC3E}">
        <p14:creationId xmlns:p14="http://schemas.microsoft.com/office/powerpoint/2010/main" val="205774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C1B03-2EFC-355E-9804-80F0D9F20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303621-E992-F76C-E193-DB813CC39E8F}"/>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25DB59F6-376A-2D81-4625-3456E1F67BAC}"/>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A1469BF8-5406-2F93-396C-3F448A223C1D}"/>
              </a:ext>
            </a:extLst>
          </p:cNvPr>
          <p:cNvSpPr>
            <a:spLocks noGrp="1"/>
          </p:cNvSpPr>
          <p:nvPr>
            <p:ph type="sldNum" sz="quarter" idx="12"/>
          </p:nvPr>
        </p:nvSpPr>
        <p:spPr/>
        <p:txBody>
          <a:bodyPr/>
          <a:lstStyle/>
          <a:p>
            <a:fld id="{6D22F896-40B5-4ADD-8801-0D06FADFA095}" type="slidenum">
              <a:rPr lang="en-US" smtClean="0"/>
              <a:t>51</a:t>
            </a:fld>
            <a:endParaRPr lang="en-US" dirty="0"/>
          </a:p>
        </p:txBody>
      </p:sp>
      <p:pic>
        <p:nvPicPr>
          <p:cNvPr id="9" name="Picture 8">
            <a:extLst>
              <a:ext uri="{FF2B5EF4-FFF2-40B4-BE49-F238E27FC236}">
                <a16:creationId xmlns:a16="http://schemas.microsoft.com/office/drawing/2014/main" id="{3DEFFA21-6F8A-E53C-7763-3B6B35C3B581}"/>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958B7188-222E-1899-4E73-7C82E8147845}"/>
              </a:ext>
            </a:extLst>
          </p:cNvPr>
          <p:cNvSpPr txBox="1"/>
          <p:nvPr/>
        </p:nvSpPr>
        <p:spPr>
          <a:xfrm>
            <a:off x="2914650" y="1162050"/>
            <a:ext cx="4819650" cy="1754326"/>
          </a:xfrm>
          <a:prstGeom prst="rect">
            <a:avLst/>
          </a:prstGeom>
          <a:noFill/>
        </p:spPr>
        <p:txBody>
          <a:bodyPr wrap="square" rtlCol="0">
            <a:spAutoFit/>
          </a:bodyPr>
          <a:lstStyle/>
          <a:p>
            <a:r>
              <a:rPr lang="en-US" dirty="0"/>
              <a:t>Art 225.31(B) Location</a:t>
            </a:r>
          </a:p>
          <a:p>
            <a:endParaRPr lang="en-US" dirty="0"/>
          </a:p>
          <a:p>
            <a:r>
              <a:rPr lang="en-US" dirty="0"/>
              <a:t>Ex 1: If documented procedures exist, the installation is monitored by qualified persons, and is under single management, the disconnect may be elsewhere.</a:t>
            </a:r>
          </a:p>
        </p:txBody>
      </p:sp>
      <p:sp>
        <p:nvSpPr>
          <p:cNvPr id="3" name="TextBox 2">
            <a:extLst>
              <a:ext uri="{FF2B5EF4-FFF2-40B4-BE49-F238E27FC236}">
                <a16:creationId xmlns:a16="http://schemas.microsoft.com/office/drawing/2014/main" id="{9DFD8C98-B29B-FDCD-B01F-BA27922ACDCF}"/>
              </a:ext>
            </a:extLst>
          </p:cNvPr>
          <p:cNvSpPr txBox="1"/>
          <p:nvPr/>
        </p:nvSpPr>
        <p:spPr>
          <a:xfrm>
            <a:off x="2914650" y="3064462"/>
            <a:ext cx="4819650" cy="923330"/>
          </a:xfrm>
          <a:prstGeom prst="rect">
            <a:avLst/>
          </a:prstGeom>
          <a:noFill/>
        </p:spPr>
        <p:txBody>
          <a:bodyPr wrap="square" rtlCol="0">
            <a:spAutoFit/>
          </a:bodyPr>
          <a:lstStyle/>
          <a:p>
            <a:r>
              <a:rPr lang="en-US" dirty="0"/>
              <a:t>Ex 2: For installations that could have increased hazards if unexpected power loss occurs, the disconnect may be elsewhere.</a:t>
            </a:r>
          </a:p>
        </p:txBody>
      </p:sp>
      <p:sp>
        <p:nvSpPr>
          <p:cNvPr id="6" name="TextBox 5">
            <a:extLst>
              <a:ext uri="{FF2B5EF4-FFF2-40B4-BE49-F238E27FC236}">
                <a16:creationId xmlns:a16="http://schemas.microsoft.com/office/drawing/2014/main" id="{0B7ACF36-D376-5E3F-F7D0-BEA98FE13290}"/>
              </a:ext>
            </a:extLst>
          </p:cNvPr>
          <p:cNvSpPr txBox="1"/>
          <p:nvPr/>
        </p:nvSpPr>
        <p:spPr>
          <a:xfrm>
            <a:off x="2914650" y="4128695"/>
            <a:ext cx="4819650" cy="646331"/>
          </a:xfrm>
          <a:prstGeom prst="rect">
            <a:avLst/>
          </a:prstGeom>
          <a:noFill/>
        </p:spPr>
        <p:txBody>
          <a:bodyPr wrap="square" rtlCol="0">
            <a:spAutoFit/>
          </a:bodyPr>
          <a:lstStyle/>
          <a:p>
            <a:r>
              <a:rPr lang="en-US" dirty="0"/>
              <a:t>Ex 3: Towers and poles for lighting may have their disconnecting means located elsewhere.</a:t>
            </a:r>
          </a:p>
        </p:txBody>
      </p:sp>
      <p:pic>
        <p:nvPicPr>
          <p:cNvPr id="13" name="Picture 12">
            <a:extLst>
              <a:ext uri="{FF2B5EF4-FFF2-40B4-BE49-F238E27FC236}">
                <a16:creationId xmlns:a16="http://schemas.microsoft.com/office/drawing/2014/main" id="{413A0790-0D36-52C2-6C35-7B869E2E449C}"/>
              </a:ext>
            </a:extLst>
          </p:cNvPr>
          <p:cNvPicPr>
            <a:picLocks noChangeAspect="1"/>
          </p:cNvPicPr>
          <p:nvPr/>
        </p:nvPicPr>
        <p:blipFill>
          <a:blip r:embed="rId3"/>
          <a:stretch>
            <a:fillRect/>
          </a:stretch>
        </p:blipFill>
        <p:spPr>
          <a:xfrm>
            <a:off x="7876444" y="1124119"/>
            <a:ext cx="3888534" cy="2591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a:extLst>
              <a:ext uri="{FF2B5EF4-FFF2-40B4-BE49-F238E27FC236}">
                <a16:creationId xmlns:a16="http://schemas.microsoft.com/office/drawing/2014/main" id="{2271EF5A-F0EE-35A9-718A-B336B74BDB22}"/>
              </a:ext>
            </a:extLst>
          </p:cNvPr>
          <p:cNvPicPr>
            <a:picLocks noChangeAspect="1"/>
          </p:cNvPicPr>
          <p:nvPr/>
        </p:nvPicPr>
        <p:blipFill>
          <a:blip r:embed="rId4"/>
          <a:stretch>
            <a:fillRect/>
          </a:stretch>
        </p:blipFill>
        <p:spPr>
          <a:xfrm>
            <a:off x="7876445" y="1079871"/>
            <a:ext cx="3956434" cy="4154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a:extLst>
              <a:ext uri="{FF2B5EF4-FFF2-40B4-BE49-F238E27FC236}">
                <a16:creationId xmlns:a16="http://schemas.microsoft.com/office/drawing/2014/main" id="{95DFDDD4-5E02-9811-C95F-85A811955934}"/>
              </a:ext>
            </a:extLst>
          </p:cNvPr>
          <p:cNvSpPr txBox="1"/>
          <p:nvPr/>
        </p:nvSpPr>
        <p:spPr>
          <a:xfrm>
            <a:off x="2914650" y="4917681"/>
            <a:ext cx="4819650" cy="646331"/>
          </a:xfrm>
          <a:prstGeom prst="rect">
            <a:avLst/>
          </a:prstGeom>
          <a:noFill/>
        </p:spPr>
        <p:txBody>
          <a:bodyPr wrap="square" rtlCol="0">
            <a:spAutoFit/>
          </a:bodyPr>
          <a:lstStyle/>
          <a:p>
            <a:r>
              <a:rPr lang="en-US" dirty="0"/>
              <a:t>Ex 4: Poles and similar that support electric signs must comply with 600.6 for disconnecting means.</a:t>
            </a:r>
          </a:p>
        </p:txBody>
      </p:sp>
      <p:pic>
        <p:nvPicPr>
          <p:cNvPr id="22" name="Picture 21">
            <a:extLst>
              <a:ext uri="{FF2B5EF4-FFF2-40B4-BE49-F238E27FC236}">
                <a16:creationId xmlns:a16="http://schemas.microsoft.com/office/drawing/2014/main" id="{C9434AD8-54CE-3637-152C-DF7D0801ED8E}"/>
              </a:ext>
            </a:extLst>
          </p:cNvPr>
          <p:cNvPicPr>
            <a:picLocks noChangeAspect="1"/>
          </p:cNvPicPr>
          <p:nvPr/>
        </p:nvPicPr>
        <p:blipFill>
          <a:blip r:embed="rId5"/>
          <a:stretch>
            <a:fillRect/>
          </a:stretch>
        </p:blipFill>
        <p:spPr>
          <a:xfrm>
            <a:off x="7876444" y="1050447"/>
            <a:ext cx="3956436" cy="4224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8754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0"/>
                            </p:stCondLst>
                            <p:childTnLst>
                              <p:par>
                                <p:cTn id="12" presetID="6" presetClass="entr" presetSubtype="16"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0"/>
                            </p:stCondLst>
                            <p:childTnLst>
                              <p:par>
                                <p:cTn id="20" presetID="6" presetClass="entr" presetSubtype="16"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0"/>
                            </p:stCondLst>
                            <p:childTnLst>
                              <p:par>
                                <p:cTn id="28" presetID="6" presetClass="entr" presetSubtype="16"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circle(in)">
                                      <p:cBhvr>
                                        <p:cTn id="30"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6" grpId="0"/>
      <p:bldP spid="2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CF4C3-674E-A80E-FECB-ED427A6F88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C8D2A-0D0D-E613-8925-DFD76D8E55D1}"/>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3A2815A8-DC19-EF56-E959-D153EE6690FD}"/>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E25B3F07-05B0-E3C4-1645-3C0CA9FC36CA}"/>
              </a:ext>
            </a:extLst>
          </p:cNvPr>
          <p:cNvSpPr>
            <a:spLocks noGrp="1"/>
          </p:cNvSpPr>
          <p:nvPr>
            <p:ph type="sldNum" sz="quarter" idx="12"/>
          </p:nvPr>
        </p:nvSpPr>
        <p:spPr/>
        <p:txBody>
          <a:bodyPr/>
          <a:lstStyle/>
          <a:p>
            <a:fld id="{6D22F896-40B5-4ADD-8801-0D06FADFA095}" type="slidenum">
              <a:rPr lang="en-US" smtClean="0"/>
              <a:t>52</a:t>
            </a:fld>
            <a:endParaRPr lang="en-US" dirty="0"/>
          </a:p>
        </p:txBody>
      </p:sp>
      <p:pic>
        <p:nvPicPr>
          <p:cNvPr id="9" name="Picture 8">
            <a:extLst>
              <a:ext uri="{FF2B5EF4-FFF2-40B4-BE49-F238E27FC236}">
                <a16:creationId xmlns:a16="http://schemas.microsoft.com/office/drawing/2014/main" id="{75D6AD01-3E77-6F68-8F83-9D73E3D1CC32}"/>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A2923863-CD3A-205A-697B-188E8EBFBC13}"/>
              </a:ext>
            </a:extLst>
          </p:cNvPr>
          <p:cNvSpPr txBox="1"/>
          <p:nvPr/>
        </p:nvSpPr>
        <p:spPr>
          <a:xfrm>
            <a:off x="2914650" y="1162050"/>
            <a:ext cx="4819650" cy="1200329"/>
          </a:xfrm>
          <a:prstGeom prst="rect">
            <a:avLst/>
          </a:prstGeom>
          <a:noFill/>
        </p:spPr>
        <p:txBody>
          <a:bodyPr wrap="square" rtlCol="0">
            <a:spAutoFit/>
          </a:bodyPr>
          <a:lstStyle/>
          <a:p>
            <a:r>
              <a:rPr lang="en-US" dirty="0"/>
              <a:t>Article 230.67 Surge Protection</a:t>
            </a:r>
          </a:p>
          <a:p>
            <a:endParaRPr lang="en-US" dirty="0"/>
          </a:p>
          <a:p>
            <a:r>
              <a:rPr lang="en-US" dirty="0"/>
              <a:t>Locations added to 215.18 feeders and 230.67 services</a:t>
            </a:r>
          </a:p>
        </p:txBody>
      </p:sp>
      <p:sp>
        <p:nvSpPr>
          <p:cNvPr id="12" name="TextBox 11">
            <a:extLst>
              <a:ext uri="{FF2B5EF4-FFF2-40B4-BE49-F238E27FC236}">
                <a16:creationId xmlns:a16="http://schemas.microsoft.com/office/drawing/2014/main" id="{642FE156-DB54-C298-1068-6AAC3A9A35FD}"/>
              </a:ext>
            </a:extLst>
          </p:cNvPr>
          <p:cNvSpPr txBox="1"/>
          <p:nvPr/>
        </p:nvSpPr>
        <p:spPr>
          <a:xfrm>
            <a:off x="2852514" y="2473066"/>
            <a:ext cx="4899892" cy="646331"/>
          </a:xfrm>
          <a:prstGeom prst="rect">
            <a:avLst/>
          </a:prstGeom>
          <a:noFill/>
        </p:spPr>
        <p:txBody>
          <a:bodyPr wrap="square" rtlCol="0">
            <a:spAutoFit/>
          </a:bodyPr>
          <a:lstStyle/>
          <a:p>
            <a:r>
              <a:rPr lang="en-US" dirty="0"/>
              <a:t>Art 230.67(A) An SPD is required for services supplying:</a:t>
            </a:r>
          </a:p>
        </p:txBody>
      </p:sp>
      <p:sp>
        <p:nvSpPr>
          <p:cNvPr id="3" name="TextBox 2">
            <a:extLst>
              <a:ext uri="{FF2B5EF4-FFF2-40B4-BE49-F238E27FC236}">
                <a16:creationId xmlns:a16="http://schemas.microsoft.com/office/drawing/2014/main" id="{87FE8365-52D9-448D-3D2B-8EDD17C960AA}"/>
              </a:ext>
            </a:extLst>
          </p:cNvPr>
          <p:cNvSpPr txBox="1"/>
          <p:nvPr/>
        </p:nvSpPr>
        <p:spPr>
          <a:xfrm>
            <a:off x="2852514" y="3295302"/>
            <a:ext cx="4899892" cy="369332"/>
          </a:xfrm>
          <a:prstGeom prst="rect">
            <a:avLst/>
          </a:prstGeom>
          <a:noFill/>
        </p:spPr>
        <p:txBody>
          <a:bodyPr wrap="square" rtlCol="0">
            <a:spAutoFit/>
          </a:bodyPr>
          <a:lstStyle/>
          <a:p>
            <a:r>
              <a:rPr lang="en-US" dirty="0"/>
              <a:t>(1) Dwelling units,</a:t>
            </a:r>
          </a:p>
        </p:txBody>
      </p:sp>
      <p:pic>
        <p:nvPicPr>
          <p:cNvPr id="50178" name="Picture 2" descr="Eaton BR BRPSURGE 18kA 2P 120/240V Plug-On Neutral Surge Protector ...">
            <a:extLst>
              <a:ext uri="{FF2B5EF4-FFF2-40B4-BE49-F238E27FC236}">
                <a16:creationId xmlns:a16="http://schemas.microsoft.com/office/drawing/2014/main" id="{5C83971F-4067-2888-5AF5-4E3B9EC88F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8237" y="1257249"/>
            <a:ext cx="3804925" cy="3804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7AF0EDE5-5786-36F8-B953-F8C10BC729AF}"/>
              </a:ext>
            </a:extLst>
          </p:cNvPr>
          <p:cNvPicPr>
            <a:picLocks noChangeAspect="1"/>
          </p:cNvPicPr>
          <p:nvPr/>
        </p:nvPicPr>
        <p:blipFill>
          <a:blip r:embed="rId4"/>
          <a:srcRect l="12091" t="2532" r="9849" b="367"/>
          <a:stretch>
            <a:fillRect/>
          </a:stretch>
        </p:blipFill>
        <p:spPr>
          <a:xfrm>
            <a:off x="7922202" y="1265239"/>
            <a:ext cx="3892262" cy="3804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6871F8A9-366F-4A6E-4F1C-CF959BEE32A0}"/>
              </a:ext>
            </a:extLst>
          </p:cNvPr>
          <p:cNvSpPr txBox="1"/>
          <p:nvPr/>
        </p:nvSpPr>
        <p:spPr>
          <a:xfrm>
            <a:off x="2834408" y="3622848"/>
            <a:ext cx="4899892" cy="369332"/>
          </a:xfrm>
          <a:prstGeom prst="rect">
            <a:avLst/>
          </a:prstGeom>
          <a:noFill/>
        </p:spPr>
        <p:txBody>
          <a:bodyPr wrap="square" rtlCol="0">
            <a:spAutoFit/>
          </a:bodyPr>
          <a:lstStyle/>
          <a:p>
            <a:r>
              <a:rPr lang="en-US" dirty="0"/>
              <a:t>(2) </a:t>
            </a:r>
            <a:r>
              <a:rPr lang="en-US" u="sng" dirty="0">
                <a:solidFill>
                  <a:srgbClr val="FFFF00"/>
                </a:solidFill>
              </a:rPr>
              <a:t>Dormitories</a:t>
            </a:r>
            <a:r>
              <a:rPr lang="en-US" dirty="0"/>
              <a:t> </a:t>
            </a:r>
            <a:r>
              <a:rPr lang="en-US" strike="sngStrike" dirty="0"/>
              <a:t>units</a:t>
            </a:r>
            <a:r>
              <a:rPr lang="en-US" dirty="0"/>
              <a:t>,</a:t>
            </a:r>
          </a:p>
        </p:txBody>
      </p:sp>
      <p:sp>
        <p:nvSpPr>
          <p:cNvPr id="17" name="TextBox 16">
            <a:extLst>
              <a:ext uri="{FF2B5EF4-FFF2-40B4-BE49-F238E27FC236}">
                <a16:creationId xmlns:a16="http://schemas.microsoft.com/office/drawing/2014/main" id="{B35AA683-CBC3-AF78-7EFD-CD178EBFF28D}"/>
              </a:ext>
            </a:extLst>
          </p:cNvPr>
          <p:cNvSpPr txBox="1"/>
          <p:nvPr/>
        </p:nvSpPr>
        <p:spPr>
          <a:xfrm>
            <a:off x="2825460" y="3923280"/>
            <a:ext cx="4899892" cy="646331"/>
          </a:xfrm>
          <a:prstGeom prst="rect">
            <a:avLst/>
          </a:prstGeom>
          <a:noFill/>
        </p:spPr>
        <p:txBody>
          <a:bodyPr wrap="square" rtlCol="0">
            <a:spAutoFit/>
          </a:bodyPr>
          <a:lstStyle/>
          <a:p>
            <a:r>
              <a:rPr lang="en-US" dirty="0"/>
              <a:t>(3) Guest rooms and guest suites of hotels, motels, </a:t>
            </a:r>
            <a:r>
              <a:rPr lang="en-US" u="sng" dirty="0">
                <a:solidFill>
                  <a:srgbClr val="FFFF00"/>
                </a:solidFill>
              </a:rPr>
              <a:t>and dormitories</a:t>
            </a:r>
            <a:r>
              <a:rPr lang="en-US" dirty="0"/>
              <a:t>,</a:t>
            </a:r>
          </a:p>
        </p:txBody>
      </p:sp>
      <p:sp>
        <p:nvSpPr>
          <p:cNvPr id="19" name="TextBox 18">
            <a:extLst>
              <a:ext uri="{FF2B5EF4-FFF2-40B4-BE49-F238E27FC236}">
                <a16:creationId xmlns:a16="http://schemas.microsoft.com/office/drawing/2014/main" id="{F90DD273-EAFA-1E16-F693-1AAFC17B97D8}"/>
              </a:ext>
            </a:extLst>
          </p:cNvPr>
          <p:cNvSpPr txBox="1"/>
          <p:nvPr/>
        </p:nvSpPr>
        <p:spPr>
          <a:xfrm>
            <a:off x="2834408" y="4471221"/>
            <a:ext cx="4899892" cy="646331"/>
          </a:xfrm>
          <a:prstGeom prst="rect">
            <a:avLst/>
          </a:prstGeom>
          <a:noFill/>
        </p:spPr>
        <p:txBody>
          <a:bodyPr wrap="square" rtlCol="0">
            <a:spAutoFit/>
          </a:bodyPr>
          <a:lstStyle/>
          <a:p>
            <a:r>
              <a:rPr lang="en-US" dirty="0"/>
              <a:t>(4) Patient sleeping rooms of nursing homes and limited care facilities, and</a:t>
            </a:r>
          </a:p>
        </p:txBody>
      </p:sp>
      <p:sp>
        <p:nvSpPr>
          <p:cNvPr id="20" name="TextBox 19">
            <a:extLst>
              <a:ext uri="{FF2B5EF4-FFF2-40B4-BE49-F238E27FC236}">
                <a16:creationId xmlns:a16="http://schemas.microsoft.com/office/drawing/2014/main" id="{4C84537E-42C3-341A-6F2F-6F83A097662F}"/>
              </a:ext>
            </a:extLst>
          </p:cNvPr>
          <p:cNvSpPr txBox="1"/>
          <p:nvPr/>
        </p:nvSpPr>
        <p:spPr>
          <a:xfrm>
            <a:off x="2825460" y="4986130"/>
            <a:ext cx="4899892" cy="646331"/>
          </a:xfrm>
          <a:prstGeom prst="rect">
            <a:avLst/>
          </a:prstGeom>
          <a:noFill/>
        </p:spPr>
        <p:txBody>
          <a:bodyPr wrap="square" rtlCol="0">
            <a:spAutoFit/>
          </a:bodyPr>
          <a:lstStyle/>
          <a:p>
            <a:r>
              <a:rPr lang="en-US" u="sng" dirty="0">
                <a:solidFill>
                  <a:srgbClr val="FFFF00"/>
                </a:solidFill>
              </a:rPr>
              <a:t>(5) Sleeping quarters of police, rescue, ranger, ambulance, or fire stations, and similar locations.</a:t>
            </a:r>
          </a:p>
        </p:txBody>
      </p:sp>
      <p:pic>
        <p:nvPicPr>
          <p:cNvPr id="22" name="Picture 21">
            <a:extLst>
              <a:ext uri="{FF2B5EF4-FFF2-40B4-BE49-F238E27FC236}">
                <a16:creationId xmlns:a16="http://schemas.microsoft.com/office/drawing/2014/main" id="{AE4FCAF7-CEBF-18CB-4296-E77748769194}"/>
              </a:ext>
            </a:extLst>
          </p:cNvPr>
          <p:cNvPicPr>
            <a:picLocks noChangeAspect="1"/>
          </p:cNvPicPr>
          <p:nvPr/>
        </p:nvPicPr>
        <p:blipFill>
          <a:blip r:embed="rId5"/>
          <a:srcRect l="7229" t="161" r="19363" b="-161"/>
          <a:stretch>
            <a:fillRect/>
          </a:stretch>
        </p:blipFill>
        <p:spPr>
          <a:xfrm>
            <a:off x="7895148" y="1270891"/>
            <a:ext cx="3918127" cy="38278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25">
            <a:extLst>
              <a:ext uri="{FF2B5EF4-FFF2-40B4-BE49-F238E27FC236}">
                <a16:creationId xmlns:a16="http://schemas.microsoft.com/office/drawing/2014/main" id="{8A3A63ED-B592-A505-6E41-5790A24B3631}"/>
              </a:ext>
            </a:extLst>
          </p:cNvPr>
          <p:cNvPicPr>
            <a:picLocks noChangeAspect="1"/>
          </p:cNvPicPr>
          <p:nvPr/>
        </p:nvPicPr>
        <p:blipFill>
          <a:blip r:embed="rId6"/>
          <a:srcRect l="10830" r="31860" b="10777"/>
          <a:stretch>
            <a:fillRect/>
          </a:stretch>
        </p:blipFill>
        <p:spPr>
          <a:xfrm>
            <a:off x="7913254" y="1230551"/>
            <a:ext cx="3924864" cy="3858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23">
            <a:extLst>
              <a:ext uri="{FF2B5EF4-FFF2-40B4-BE49-F238E27FC236}">
                <a16:creationId xmlns:a16="http://schemas.microsoft.com/office/drawing/2014/main" id="{1C6FD27B-D14D-EB01-E5C6-46D64DA7B6D1}"/>
              </a:ext>
            </a:extLst>
          </p:cNvPr>
          <p:cNvPicPr>
            <a:picLocks noChangeAspect="1"/>
          </p:cNvPicPr>
          <p:nvPr/>
        </p:nvPicPr>
        <p:blipFill>
          <a:blip r:embed="rId7"/>
          <a:srcRect l="24682" r="7334"/>
          <a:stretch>
            <a:fillRect/>
          </a:stretch>
        </p:blipFill>
        <p:spPr>
          <a:xfrm>
            <a:off x="7900851" y="1237714"/>
            <a:ext cx="3932698" cy="38798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7715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6" presetClass="entr" presetSubtype="16" fill="hold" nodeType="withEffect">
                                  <p:stCondLst>
                                    <p:cond delay="0"/>
                                  </p:stCondLst>
                                  <p:childTnLst>
                                    <p:set>
                                      <p:cBhvr>
                                        <p:cTn id="15" dur="1" fill="hold">
                                          <p:stCondLst>
                                            <p:cond delay="0"/>
                                          </p:stCondLst>
                                        </p:cTn>
                                        <p:tgtEl>
                                          <p:spTgt spid="50178"/>
                                        </p:tgtEl>
                                        <p:attrNameLst>
                                          <p:attrName>style.visibility</p:attrName>
                                        </p:attrNameLst>
                                      </p:cBhvr>
                                      <p:to>
                                        <p:strVal val="visible"/>
                                      </p:to>
                                    </p:set>
                                    <p:animEffect transition="in" filter="circle(in)">
                                      <p:cBhvr>
                                        <p:cTn id="16" dur="2000"/>
                                        <p:tgtEl>
                                          <p:spTgt spid="5017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par>
                                <p:cTn id="24" presetID="6" presetClass="entr" presetSubtype="16"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6" presetClass="entr" presetSubtype="16"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circle(in)">
                                      <p:cBhvr>
                                        <p:cTn id="36" dur="20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par>
                                <p:cTn id="51" presetID="6" presetClass="entr" presetSubtype="16"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circle(in)">
                                      <p:cBhvr>
                                        <p:cTn id="53" dur="2000"/>
                                        <p:tgtEl>
                                          <p:spTgt spid="26"/>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1000"/>
                                        <p:tgtEl>
                                          <p:spTgt spid="20"/>
                                        </p:tgtEl>
                                      </p:cBhvr>
                                    </p:animEffect>
                                    <p:anim calcmode="lin" valueType="num">
                                      <p:cBhvr>
                                        <p:cTn id="59" dur="1000" fill="hold"/>
                                        <p:tgtEl>
                                          <p:spTgt spid="20"/>
                                        </p:tgtEl>
                                        <p:attrNameLst>
                                          <p:attrName>ppt_x</p:attrName>
                                        </p:attrNameLst>
                                      </p:cBhvr>
                                      <p:tavLst>
                                        <p:tav tm="0">
                                          <p:val>
                                            <p:strVal val="#ppt_x"/>
                                          </p:val>
                                        </p:tav>
                                        <p:tav tm="100000">
                                          <p:val>
                                            <p:strVal val="#ppt_x"/>
                                          </p:val>
                                        </p:tav>
                                      </p:tavLst>
                                    </p:anim>
                                    <p:anim calcmode="lin" valueType="num">
                                      <p:cBhvr>
                                        <p:cTn id="60" dur="1000" fill="hold"/>
                                        <p:tgtEl>
                                          <p:spTgt spid="20"/>
                                        </p:tgtEl>
                                        <p:attrNameLst>
                                          <p:attrName>ppt_y</p:attrName>
                                        </p:attrNameLst>
                                      </p:cBhvr>
                                      <p:tavLst>
                                        <p:tav tm="0">
                                          <p:val>
                                            <p:strVal val="#ppt_y+.1"/>
                                          </p:val>
                                        </p:tav>
                                        <p:tav tm="100000">
                                          <p:val>
                                            <p:strVal val="#ppt_y"/>
                                          </p:val>
                                        </p:tav>
                                      </p:tavLst>
                                    </p:anim>
                                  </p:childTnLst>
                                </p:cTn>
                              </p:par>
                              <p:par>
                                <p:cTn id="61" presetID="6" presetClass="entr" presetSubtype="16"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circle(in)">
                                      <p:cBhvr>
                                        <p:cTn id="63"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P spid="13" grpId="0"/>
      <p:bldP spid="17" grpId="0"/>
      <p:bldP spid="19" grpId="0"/>
      <p:bldP spid="2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1A351-D0FD-D1DD-96F0-DAABF84F98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B1AA24-B29C-4BF7-DE41-70DDC6B77E12}"/>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44B78490-26EE-CCAF-7639-527457DDE136}"/>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E6A573C7-18C3-C898-8C00-177717B5FC14}"/>
              </a:ext>
            </a:extLst>
          </p:cNvPr>
          <p:cNvSpPr>
            <a:spLocks noGrp="1"/>
          </p:cNvSpPr>
          <p:nvPr>
            <p:ph type="sldNum" sz="quarter" idx="12"/>
          </p:nvPr>
        </p:nvSpPr>
        <p:spPr/>
        <p:txBody>
          <a:bodyPr/>
          <a:lstStyle/>
          <a:p>
            <a:fld id="{6D22F896-40B5-4ADD-8801-0D06FADFA095}" type="slidenum">
              <a:rPr lang="en-US" smtClean="0"/>
              <a:t>53</a:t>
            </a:fld>
            <a:endParaRPr lang="en-US" dirty="0"/>
          </a:p>
        </p:txBody>
      </p:sp>
      <p:pic>
        <p:nvPicPr>
          <p:cNvPr id="9" name="Picture 8">
            <a:extLst>
              <a:ext uri="{FF2B5EF4-FFF2-40B4-BE49-F238E27FC236}">
                <a16:creationId xmlns:a16="http://schemas.microsoft.com/office/drawing/2014/main" id="{220ABF17-A892-2866-F6AD-3909DDD772AD}"/>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A4890BEC-4FC4-E30F-40F6-0D85019A577D}"/>
              </a:ext>
            </a:extLst>
          </p:cNvPr>
          <p:cNvSpPr txBox="1"/>
          <p:nvPr/>
        </p:nvSpPr>
        <p:spPr>
          <a:xfrm>
            <a:off x="2914650" y="1162050"/>
            <a:ext cx="4819650" cy="646331"/>
          </a:xfrm>
          <a:prstGeom prst="rect">
            <a:avLst/>
          </a:prstGeom>
          <a:noFill/>
        </p:spPr>
        <p:txBody>
          <a:bodyPr wrap="square" rtlCol="0">
            <a:spAutoFit/>
          </a:bodyPr>
          <a:lstStyle/>
          <a:p>
            <a:r>
              <a:rPr lang="en-US" dirty="0"/>
              <a:t>Art 230.67(B) The SPD must be part of the or adjacent to the service equipment.</a:t>
            </a:r>
          </a:p>
        </p:txBody>
      </p:sp>
      <p:sp>
        <p:nvSpPr>
          <p:cNvPr id="6" name="TextBox 5">
            <a:extLst>
              <a:ext uri="{FF2B5EF4-FFF2-40B4-BE49-F238E27FC236}">
                <a16:creationId xmlns:a16="http://schemas.microsoft.com/office/drawing/2014/main" id="{E42B2B1A-7993-15E0-E3C1-FD236EAD6AE2}"/>
              </a:ext>
            </a:extLst>
          </p:cNvPr>
          <p:cNvSpPr txBox="1"/>
          <p:nvPr/>
        </p:nvSpPr>
        <p:spPr>
          <a:xfrm>
            <a:off x="2914650" y="1955553"/>
            <a:ext cx="4819650" cy="923330"/>
          </a:xfrm>
          <a:prstGeom prst="rect">
            <a:avLst/>
          </a:prstGeom>
          <a:noFill/>
        </p:spPr>
        <p:txBody>
          <a:bodyPr wrap="square" rtlCol="0">
            <a:spAutoFit/>
          </a:bodyPr>
          <a:lstStyle/>
          <a:p>
            <a:r>
              <a:rPr lang="en-US" dirty="0"/>
              <a:t>Ex: An SPD is not required at the service if the service </a:t>
            </a:r>
            <a:r>
              <a:rPr lang="en-US" u="sng" dirty="0">
                <a:solidFill>
                  <a:srgbClr val="FFFF00"/>
                </a:solidFill>
              </a:rPr>
              <a:t>supplies only feeders </a:t>
            </a:r>
            <a:r>
              <a:rPr lang="en-US" dirty="0"/>
              <a:t>and an SPD is provided </a:t>
            </a:r>
            <a:r>
              <a:rPr lang="en-US" u="sng" dirty="0">
                <a:solidFill>
                  <a:srgbClr val="FFFF00"/>
                </a:solidFill>
              </a:rPr>
              <a:t>at the load side of each feeder.</a:t>
            </a:r>
          </a:p>
        </p:txBody>
      </p:sp>
      <p:pic>
        <p:nvPicPr>
          <p:cNvPr id="8" name="Picture 7">
            <a:extLst>
              <a:ext uri="{FF2B5EF4-FFF2-40B4-BE49-F238E27FC236}">
                <a16:creationId xmlns:a16="http://schemas.microsoft.com/office/drawing/2014/main" id="{96D2E9B5-01F1-81A5-3795-923732D1D9C3}"/>
              </a:ext>
            </a:extLst>
          </p:cNvPr>
          <p:cNvPicPr>
            <a:picLocks noChangeAspect="1"/>
          </p:cNvPicPr>
          <p:nvPr/>
        </p:nvPicPr>
        <p:blipFill>
          <a:blip r:embed="rId3"/>
          <a:stretch>
            <a:fillRect/>
          </a:stretch>
        </p:blipFill>
        <p:spPr>
          <a:xfrm>
            <a:off x="7831152" y="1162050"/>
            <a:ext cx="3979117" cy="39791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a:extLst>
              <a:ext uri="{FF2B5EF4-FFF2-40B4-BE49-F238E27FC236}">
                <a16:creationId xmlns:a16="http://schemas.microsoft.com/office/drawing/2014/main" id="{992D96AF-6ABE-9A69-EEEF-9FD1C1757857}"/>
              </a:ext>
            </a:extLst>
          </p:cNvPr>
          <p:cNvSpPr txBox="1"/>
          <p:nvPr/>
        </p:nvSpPr>
        <p:spPr>
          <a:xfrm>
            <a:off x="8767406" y="1346716"/>
            <a:ext cx="2036135" cy="923330"/>
          </a:xfrm>
          <a:prstGeom prst="rect">
            <a:avLst/>
          </a:prstGeom>
          <a:noFill/>
        </p:spPr>
        <p:txBody>
          <a:bodyPr wrap="none" rtlCol="0">
            <a:spAutoFit/>
          </a:bodyPr>
          <a:lstStyle/>
          <a:p>
            <a:pPr algn="ctr"/>
            <a:r>
              <a:rPr lang="en-US" dirty="0">
                <a:solidFill>
                  <a:schemeClr val="bg1"/>
                </a:solidFill>
              </a:rPr>
              <a:t>Not required here if</a:t>
            </a:r>
          </a:p>
          <a:p>
            <a:pPr algn="ctr"/>
            <a:r>
              <a:rPr lang="en-US" dirty="0">
                <a:solidFill>
                  <a:schemeClr val="bg1"/>
                </a:solidFill>
              </a:rPr>
              <a:t>the panelboard it </a:t>
            </a:r>
          </a:p>
          <a:p>
            <a:pPr algn="ctr"/>
            <a:r>
              <a:rPr lang="en-US" dirty="0">
                <a:solidFill>
                  <a:schemeClr val="bg1"/>
                </a:solidFill>
              </a:rPr>
              <a:t>serves has an SPD.</a:t>
            </a:r>
          </a:p>
        </p:txBody>
      </p:sp>
      <p:pic>
        <p:nvPicPr>
          <p:cNvPr id="53252" name="Picture 4" descr="How To Install Whole House Surge Protection">
            <a:extLst>
              <a:ext uri="{FF2B5EF4-FFF2-40B4-BE49-F238E27FC236}">
                <a16:creationId xmlns:a16="http://schemas.microsoft.com/office/drawing/2014/main" id="{F1079846-0FE7-A5E4-5970-901584FBA8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4650" y="3151608"/>
            <a:ext cx="5217319"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Cloud 14">
            <a:extLst>
              <a:ext uri="{FF2B5EF4-FFF2-40B4-BE49-F238E27FC236}">
                <a16:creationId xmlns:a16="http://schemas.microsoft.com/office/drawing/2014/main" id="{C96FD7E5-CF4B-FBBA-3D2A-02B04384FEAB}"/>
              </a:ext>
            </a:extLst>
          </p:cNvPr>
          <p:cNvSpPr/>
          <p:nvPr/>
        </p:nvSpPr>
        <p:spPr>
          <a:xfrm>
            <a:off x="5649362" y="5305331"/>
            <a:ext cx="658136" cy="642796"/>
          </a:xfrm>
          <a:prstGeom prst="cloud">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4057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heel(1)">
                                      <p:cBhvr>
                                        <p:cTn id="22" dur="2000"/>
                                        <p:tgtEl>
                                          <p:spTgt spid="14"/>
                                        </p:tgtEl>
                                      </p:cBhvr>
                                    </p:animEffect>
                                  </p:childTnLst>
                                </p:cTn>
                              </p:par>
                            </p:childTnLst>
                          </p:cTn>
                        </p:par>
                        <p:par>
                          <p:cTn id="23" fill="hold">
                            <p:stCondLst>
                              <p:cond delay="2000"/>
                            </p:stCondLst>
                            <p:childTnLst>
                              <p:par>
                                <p:cTn id="24" presetID="6" presetClass="entr" presetSubtype="16" fill="hold" nodeType="afterEffect">
                                  <p:stCondLst>
                                    <p:cond delay="0"/>
                                  </p:stCondLst>
                                  <p:childTnLst>
                                    <p:set>
                                      <p:cBhvr>
                                        <p:cTn id="25" dur="1" fill="hold">
                                          <p:stCondLst>
                                            <p:cond delay="0"/>
                                          </p:stCondLst>
                                        </p:cTn>
                                        <p:tgtEl>
                                          <p:spTgt spid="53252"/>
                                        </p:tgtEl>
                                        <p:attrNameLst>
                                          <p:attrName>style.visibility</p:attrName>
                                        </p:attrNameLst>
                                      </p:cBhvr>
                                      <p:to>
                                        <p:strVal val="visible"/>
                                      </p:to>
                                    </p:set>
                                    <p:animEffect transition="in" filter="circle(in)">
                                      <p:cBhvr>
                                        <p:cTn id="26" dur="2000"/>
                                        <p:tgtEl>
                                          <p:spTgt spid="53252"/>
                                        </p:tgtEl>
                                      </p:cBhvr>
                                    </p:animEffect>
                                  </p:childTnLst>
                                </p:cTn>
                              </p:par>
                            </p:childTnLst>
                          </p:cTn>
                        </p:par>
                        <p:par>
                          <p:cTn id="27" fill="hold">
                            <p:stCondLst>
                              <p:cond delay="4000"/>
                            </p:stCondLst>
                            <p:childTnLst>
                              <p:par>
                                <p:cTn id="28" presetID="10"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14" grpId="0"/>
      <p:bldP spid="1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655D9-23C9-C47F-E820-4FFFFB259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40C73-2EDC-18F6-D121-513C50FE123A}"/>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E108965D-FE4B-2CD7-56BF-98776BC813F9}"/>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6C693EDB-4938-24E1-E176-3E01D5826615}"/>
              </a:ext>
            </a:extLst>
          </p:cNvPr>
          <p:cNvSpPr>
            <a:spLocks noGrp="1"/>
          </p:cNvSpPr>
          <p:nvPr>
            <p:ph type="sldNum" sz="quarter" idx="12"/>
          </p:nvPr>
        </p:nvSpPr>
        <p:spPr/>
        <p:txBody>
          <a:bodyPr/>
          <a:lstStyle/>
          <a:p>
            <a:fld id="{6D22F896-40B5-4ADD-8801-0D06FADFA095}" type="slidenum">
              <a:rPr lang="en-US" smtClean="0"/>
              <a:t>54</a:t>
            </a:fld>
            <a:endParaRPr lang="en-US" dirty="0"/>
          </a:p>
        </p:txBody>
      </p:sp>
      <p:pic>
        <p:nvPicPr>
          <p:cNvPr id="9" name="Picture 8">
            <a:extLst>
              <a:ext uri="{FF2B5EF4-FFF2-40B4-BE49-F238E27FC236}">
                <a16:creationId xmlns:a16="http://schemas.microsoft.com/office/drawing/2014/main" id="{9ABD524A-5A22-87C1-AAE8-0DBE89E07081}"/>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82B90517-48CA-329B-3716-974EB8FE60C0}"/>
              </a:ext>
            </a:extLst>
          </p:cNvPr>
          <p:cNvSpPr txBox="1"/>
          <p:nvPr/>
        </p:nvSpPr>
        <p:spPr>
          <a:xfrm>
            <a:off x="2914650" y="1162050"/>
            <a:ext cx="4819650" cy="1200329"/>
          </a:xfrm>
          <a:prstGeom prst="rect">
            <a:avLst/>
          </a:prstGeom>
          <a:noFill/>
        </p:spPr>
        <p:txBody>
          <a:bodyPr wrap="square" rtlCol="0">
            <a:spAutoFit/>
          </a:bodyPr>
          <a:lstStyle/>
          <a:p>
            <a:r>
              <a:rPr lang="en-US" dirty="0"/>
              <a:t>Article 230.70 General (Service Equipment)</a:t>
            </a:r>
          </a:p>
          <a:p>
            <a:endParaRPr lang="en-US" dirty="0"/>
          </a:p>
          <a:p>
            <a:r>
              <a:rPr lang="en-US" dirty="0"/>
              <a:t>One &amp; two-family service must be outdoors and 230.85 emergency disconnect removed. </a:t>
            </a:r>
          </a:p>
        </p:txBody>
      </p:sp>
      <p:sp>
        <p:nvSpPr>
          <p:cNvPr id="12" name="TextBox 11">
            <a:extLst>
              <a:ext uri="{FF2B5EF4-FFF2-40B4-BE49-F238E27FC236}">
                <a16:creationId xmlns:a16="http://schemas.microsoft.com/office/drawing/2014/main" id="{38FD0F93-CAEF-4D0D-C4F3-46B2F66D5728}"/>
              </a:ext>
            </a:extLst>
          </p:cNvPr>
          <p:cNvSpPr txBox="1"/>
          <p:nvPr/>
        </p:nvSpPr>
        <p:spPr>
          <a:xfrm>
            <a:off x="2852514" y="2473066"/>
            <a:ext cx="4899892" cy="646331"/>
          </a:xfrm>
          <a:prstGeom prst="rect">
            <a:avLst/>
          </a:prstGeom>
          <a:noFill/>
        </p:spPr>
        <p:txBody>
          <a:bodyPr wrap="square" rtlCol="0">
            <a:spAutoFit/>
          </a:bodyPr>
          <a:lstStyle/>
          <a:p>
            <a:r>
              <a:rPr lang="en-US" dirty="0"/>
              <a:t>Art 230.67(A) An SPD is required for services supplying:</a:t>
            </a:r>
          </a:p>
        </p:txBody>
      </p:sp>
      <p:sp>
        <p:nvSpPr>
          <p:cNvPr id="3" name="TextBox 2">
            <a:extLst>
              <a:ext uri="{FF2B5EF4-FFF2-40B4-BE49-F238E27FC236}">
                <a16:creationId xmlns:a16="http://schemas.microsoft.com/office/drawing/2014/main" id="{50E73675-C8BD-CF04-3737-C9ECDA58A4D1}"/>
              </a:ext>
            </a:extLst>
          </p:cNvPr>
          <p:cNvSpPr txBox="1"/>
          <p:nvPr/>
        </p:nvSpPr>
        <p:spPr>
          <a:xfrm>
            <a:off x="2852514" y="3295302"/>
            <a:ext cx="4899892" cy="923330"/>
          </a:xfrm>
          <a:prstGeom prst="rect">
            <a:avLst/>
          </a:prstGeom>
          <a:noFill/>
        </p:spPr>
        <p:txBody>
          <a:bodyPr wrap="square" rtlCol="0">
            <a:spAutoFit/>
          </a:bodyPr>
          <a:lstStyle/>
          <a:p>
            <a:r>
              <a:rPr lang="en-US" dirty="0"/>
              <a:t>A way to disconnect the ungrounded service conductors from the building or structure must be provided.</a:t>
            </a:r>
          </a:p>
        </p:txBody>
      </p:sp>
    </p:spTree>
    <p:extLst>
      <p:ext uri="{BB962C8B-B14F-4D97-AF65-F5344CB8AC3E}">
        <p14:creationId xmlns:p14="http://schemas.microsoft.com/office/powerpoint/2010/main" val="394127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2E0DB-E65C-DB85-E9F8-9017359C7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EB7D1F-202C-EF5E-744E-2DC067065472}"/>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34E065B4-3E7E-AAA0-F480-E0420A3B8DFE}"/>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996E7543-D9A4-2DA6-3A81-0B233037B884}"/>
              </a:ext>
            </a:extLst>
          </p:cNvPr>
          <p:cNvSpPr>
            <a:spLocks noGrp="1"/>
          </p:cNvSpPr>
          <p:nvPr>
            <p:ph type="sldNum" sz="quarter" idx="12"/>
          </p:nvPr>
        </p:nvSpPr>
        <p:spPr/>
        <p:txBody>
          <a:bodyPr/>
          <a:lstStyle/>
          <a:p>
            <a:fld id="{6D22F896-40B5-4ADD-8801-0D06FADFA095}" type="slidenum">
              <a:rPr lang="en-US" smtClean="0"/>
              <a:t>55</a:t>
            </a:fld>
            <a:endParaRPr lang="en-US" dirty="0"/>
          </a:p>
        </p:txBody>
      </p:sp>
      <p:pic>
        <p:nvPicPr>
          <p:cNvPr id="9" name="Picture 8">
            <a:extLst>
              <a:ext uri="{FF2B5EF4-FFF2-40B4-BE49-F238E27FC236}">
                <a16:creationId xmlns:a16="http://schemas.microsoft.com/office/drawing/2014/main" id="{F1143394-0798-70D7-EC39-7626D35B094D}"/>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3257DF10-7DD7-D87D-27CC-34866C869932}"/>
              </a:ext>
            </a:extLst>
          </p:cNvPr>
          <p:cNvSpPr txBox="1"/>
          <p:nvPr/>
        </p:nvSpPr>
        <p:spPr>
          <a:xfrm>
            <a:off x="2914650" y="1162050"/>
            <a:ext cx="4819650" cy="923330"/>
          </a:xfrm>
          <a:prstGeom prst="rect">
            <a:avLst/>
          </a:prstGeom>
          <a:noFill/>
        </p:spPr>
        <p:txBody>
          <a:bodyPr wrap="square" rtlCol="0">
            <a:spAutoFit/>
          </a:bodyPr>
          <a:lstStyle/>
          <a:p>
            <a:r>
              <a:rPr lang="en-US" u="sng" dirty="0">
                <a:solidFill>
                  <a:srgbClr val="FFFF00"/>
                </a:solidFill>
              </a:rPr>
              <a:t>Art 230.70(A)(1) Dwelling Units: The service disconnect must be outdoors and readily accessible, and be located either</a:t>
            </a:r>
          </a:p>
        </p:txBody>
      </p:sp>
      <p:sp>
        <p:nvSpPr>
          <p:cNvPr id="6" name="TextBox 5">
            <a:extLst>
              <a:ext uri="{FF2B5EF4-FFF2-40B4-BE49-F238E27FC236}">
                <a16:creationId xmlns:a16="http://schemas.microsoft.com/office/drawing/2014/main" id="{D00CEC53-F960-9859-90DE-FE5CEBD1F17A}"/>
              </a:ext>
            </a:extLst>
          </p:cNvPr>
          <p:cNvSpPr txBox="1"/>
          <p:nvPr/>
        </p:nvSpPr>
        <p:spPr>
          <a:xfrm>
            <a:off x="2874529" y="2222806"/>
            <a:ext cx="4899892" cy="369332"/>
          </a:xfrm>
          <a:prstGeom prst="rect">
            <a:avLst/>
          </a:prstGeom>
          <a:noFill/>
        </p:spPr>
        <p:txBody>
          <a:bodyPr wrap="square" rtlCol="0">
            <a:spAutoFit/>
          </a:bodyPr>
          <a:lstStyle/>
          <a:p>
            <a:r>
              <a:rPr lang="en-US" u="sng" dirty="0">
                <a:solidFill>
                  <a:srgbClr val="FFFF00"/>
                </a:solidFill>
              </a:rPr>
              <a:t>(1) On the dwelling unit, or</a:t>
            </a:r>
          </a:p>
        </p:txBody>
      </p:sp>
      <p:sp>
        <p:nvSpPr>
          <p:cNvPr id="7" name="TextBox 6">
            <a:extLst>
              <a:ext uri="{FF2B5EF4-FFF2-40B4-BE49-F238E27FC236}">
                <a16:creationId xmlns:a16="http://schemas.microsoft.com/office/drawing/2014/main" id="{9350C2D8-A9BE-E79D-9D3A-9F14AE12E028}"/>
              </a:ext>
            </a:extLst>
          </p:cNvPr>
          <p:cNvSpPr txBox="1"/>
          <p:nvPr/>
        </p:nvSpPr>
        <p:spPr>
          <a:xfrm>
            <a:off x="2874529" y="2592138"/>
            <a:ext cx="4899892" cy="369332"/>
          </a:xfrm>
          <a:prstGeom prst="rect">
            <a:avLst/>
          </a:prstGeom>
          <a:noFill/>
        </p:spPr>
        <p:txBody>
          <a:bodyPr wrap="square" rtlCol="0">
            <a:spAutoFit/>
          </a:bodyPr>
          <a:lstStyle/>
          <a:p>
            <a:r>
              <a:rPr lang="en-US" u="sng" dirty="0">
                <a:solidFill>
                  <a:srgbClr val="FFFF00"/>
                </a:solidFill>
              </a:rPr>
              <a:t>(2) Within sight of the dwelling unit.</a:t>
            </a:r>
          </a:p>
        </p:txBody>
      </p:sp>
      <p:sp>
        <p:nvSpPr>
          <p:cNvPr id="8" name="TextBox 7">
            <a:extLst>
              <a:ext uri="{FF2B5EF4-FFF2-40B4-BE49-F238E27FC236}">
                <a16:creationId xmlns:a16="http://schemas.microsoft.com/office/drawing/2014/main" id="{4C40A84B-4D00-8811-E7D4-2938B9946F3E}"/>
              </a:ext>
            </a:extLst>
          </p:cNvPr>
          <p:cNvSpPr txBox="1"/>
          <p:nvPr/>
        </p:nvSpPr>
        <p:spPr>
          <a:xfrm>
            <a:off x="2874529" y="2922381"/>
            <a:ext cx="4899892" cy="923330"/>
          </a:xfrm>
          <a:prstGeom prst="rect">
            <a:avLst/>
          </a:prstGeom>
          <a:noFill/>
        </p:spPr>
        <p:txBody>
          <a:bodyPr wrap="square" rtlCol="0">
            <a:spAutoFit/>
          </a:bodyPr>
          <a:lstStyle/>
          <a:p>
            <a:r>
              <a:rPr lang="en-US" u="sng" dirty="0">
                <a:solidFill>
                  <a:srgbClr val="FFFF00"/>
                </a:solidFill>
              </a:rPr>
              <a:t>Ex: The service disconnect does not need to be within sight if an emergency disconnect complying with 225.41 is installed.</a:t>
            </a:r>
          </a:p>
        </p:txBody>
      </p:sp>
      <p:pic>
        <p:nvPicPr>
          <p:cNvPr id="11" name="Picture 10">
            <a:extLst>
              <a:ext uri="{FF2B5EF4-FFF2-40B4-BE49-F238E27FC236}">
                <a16:creationId xmlns:a16="http://schemas.microsoft.com/office/drawing/2014/main" id="{C509B1B7-5482-8FEA-92FA-71277559D282}"/>
              </a:ext>
            </a:extLst>
          </p:cNvPr>
          <p:cNvPicPr>
            <a:picLocks noChangeAspect="1"/>
          </p:cNvPicPr>
          <p:nvPr/>
        </p:nvPicPr>
        <p:blipFill>
          <a:blip r:embed="rId3"/>
          <a:stretch>
            <a:fillRect/>
          </a:stretch>
        </p:blipFill>
        <p:spPr>
          <a:xfrm>
            <a:off x="7625589" y="1101293"/>
            <a:ext cx="4242167" cy="3394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3" name="Straight Arrow Connector 12">
            <a:extLst>
              <a:ext uri="{FF2B5EF4-FFF2-40B4-BE49-F238E27FC236}">
                <a16:creationId xmlns:a16="http://schemas.microsoft.com/office/drawing/2014/main" id="{88977AC7-EC5D-672F-D34D-2E0441A5ED4D}"/>
              </a:ext>
            </a:extLst>
          </p:cNvPr>
          <p:cNvCxnSpPr/>
          <p:nvPr/>
        </p:nvCxnSpPr>
        <p:spPr>
          <a:xfrm flipH="1" flipV="1">
            <a:off x="8039477" y="1874067"/>
            <a:ext cx="905347" cy="13467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69BFFA3C-A482-EAAF-9258-C5E79444AE24}"/>
              </a:ext>
            </a:extLst>
          </p:cNvPr>
          <p:cNvSpPr txBox="1"/>
          <p:nvPr/>
        </p:nvSpPr>
        <p:spPr>
          <a:xfrm>
            <a:off x="8428042" y="3181692"/>
            <a:ext cx="2637260" cy="369332"/>
          </a:xfrm>
          <a:prstGeom prst="rect">
            <a:avLst/>
          </a:prstGeom>
          <a:noFill/>
        </p:spPr>
        <p:txBody>
          <a:bodyPr wrap="none" rtlCol="0">
            <a:spAutoFit/>
          </a:bodyPr>
          <a:lstStyle/>
          <a:p>
            <a:r>
              <a:rPr lang="en-US" dirty="0"/>
              <a:t>Within 50’ and within sight</a:t>
            </a:r>
          </a:p>
        </p:txBody>
      </p:sp>
      <p:cxnSp>
        <p:nvCxnSpPr>
          <p:cNvPr id="15" name="Straight Arrow Connector 14">
            <a:extLst>
              <a:ext uri="{FF2B5EF4-FFF2-40B4-BE49-F238E27FC236}">
                <a16:creationId xmlns:a16="http://schemas.microsoft.com/office/drawing/2014/main" id="{003E5640-9363-3DA9-43C3-1A28181D7E1D}"/>
              </a:ext>
            </a:extLst>
          </p:cNvPr>
          <p:cNvCxnSpPr>
            <a:cxnSpLocks/>
          </p:cNvCxnSpPr>
          <p:nvPr/>
        </p:nvCxnSpPr>
        <p:spPr>
          <a:xfrm flipH="1" flipV="1">
            <a:off x="8492150" y="1448591"/>
            <a:ext cx="452674" cy="5785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E7A9D799-928D-BC5D-8961-A82F14515420}"/>
              </a:ext>
            </a:extLst>
          </p:cNvPr>
          <p:cNvSpPr txBox="1"/>
          <p:nvPr/>
        </p:nvSpPr>
        <p:spPr>
          <a:xfrm>
            <a:off x="8492150" y="1761141"/>
            <a:ext cx="2072234" cy="923330"/>
          </a:xfrm>
          <a:prstGeom prst="rect">
            <a:avLst/>
          </a:prstGeom>
          <a:noFill/>
        </p:spPr>
        <p:txBody>
          <a:bodyPr wrap="none" rtlCol="0">
            <a:spAutoFit/>
          </a:bodyPr>
          <a:lstStyle/>
          <a:p>
            <a:pPr algn="ctr"/>
            <a:r>
              <a:rPr lang="en-US" dirty="0"/>
              <a:t>Over 50’</a:t>
            </a:r>
          </a:p>
          <a:p>
            <a:pPr algn="ctr"/>
            <a:r>
              <a:rPr lang="en-US" dirty="0"/>
              <a:t>Nees an emergency </a:t>
            </a:r>
          </a:p>
          <a:p>
            <a:pPr algn="ctr"/>
            <a:r>
              <a:rPr lang="en-US" dirty="0"/>
              <a:t>disconnect</a:t>
            </a:r>
          </a:p>
        </p:txBody>
      </p:sp>
      <p:sp>
        <p:nvSpPr>
          <p:cNvPr id="17" name="TextBox 16">
            <a:extLst>
              <a:ext uri="{FF2B5EF4-FFF2-40B4-BE49-F238E27FC236}">
                <a16:creationId xmlns:a16="http://schemas.microsoft.com/office/drawing/2014/main" id="{4B565CCF-0541-A61A-1EB0-09A01C4249F6}"/>
              </a:ext>
            </a:extLst>
          </p:cNvPr>
          <p:cNvSpPr txBox="1"/>
          <p:nvPr/>
        </p:nvSpPr>
        <p:spPr>
          <a:xfrm>
            <a:off x="2874529" y="3941624"/>
            <a:ext cx="4899892" cy="369332"/>
          </a:xfrm>
          <a:prstGeom prst="rect">
            <a:avLst/>
          </a:prstGeom>
          <a:noFill/>
        </p:spPr>
        <p:txBody>
          <a:bodyPr wrap="square" rtlCol="0">
            <a:spAutoFit/>
          </a:bodyPr>
          <a:lstStyle/>
          <a:p>
            <a:r>
              <a:rPr lang="en-US" dirty="0"/>
              <a:t>Remote control devices </a:t>
            </a:r>
            <a:r>
              <a:rPr lang="en-US" u="sng" dirty="0">
                <a:solidFill>
                  <a:srgbClr val="FFFF00"/>
                </a:solidFill>
              </a:rPr>
              <a:t>are not service disconnects.</a:t>
            </a:r>
          </a:p>
        </p:txBody>
      </p:sp>
      <p:pic>
        <p:nvPicPr>
          <p:cNvPr id="24" name="Picture 2">
            <a:extLst>
              <a:ext uri="{FF2B5EF4-FFF2-40B4-BE49-F238E27FC236}">
                <a16:creationId xmlns:a16="http://schemas.microsoft.com/office/drawing/2014/main" id="{590CE973-9A35-13AA-93CD-32430F871A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9156" y="4324309"/>
            <a:ext cx="4690638" cy="23453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1526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6" presetClass="entr" presetSubtype="16"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par>
                                <p:cTn id="37" presetID="10"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7" grpId="0"/>
      <p:bldP spid="8" grpId="0"/>
      <p:bldP spid="14" grpId="0"/>
      <p:bldP spid="16"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51BEB-1320-8642-1119-6166ECC3E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E45E45-3E8A-D588-DEA3-6B6894A7296E}"/>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0CABA3F7-34F6-085C-2E75-BF5583267B71}"/>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62F3A814-4C2F-999C-2FFA-8D706228FAE2}"/>
              </a:ext>
            </a:extLst>
          </p:cNvPr>
          <p:cNvSpPr>
            <a:spLocks noGrp="1"/>
          </p:cNvSpPr>
          <p:nvPr>
            <p:ph type="sldNum" sz="quarter" idx="12"/>
          </p:nvPr>
        </p:nvSpPr>
        <p:spPr/>
        <p:txBody>
          <a:bodyPr/>
          <a:lstStyle/>
          <a:p>
            <a:fld id="{6D22F896-40B5-4ADD-8801-0D06FADFA095}" type="slidenum">
              <a:rPr lang="en-US" smtClean="0"/>
              <a:t>56</a:t>
            </a:fld>
            <a:endParaRPr lang="en-US" dirty="0"/>
          </a:p>
        </p:txBody>
      </p:sp>
      <p:pic>
        <p:nvPicPr>
          <p:cNvPr id="9" name="Picture 8">
            <a:extLst>
              <a:ext uri="{FF2B5EF4-FFF2-40B4-BE49-F238E27FC236}">
                <a16:creationId xmlns:a16="http://schemas.microsoft.com/office/drawing/2014/main" id="{AA321C81-F6A2-BBDB-D33E-7EFFF07B1B72}"/>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45A3E851-B752-AF0B-1E95-B9BF1FE29DCC}"/>
              </a:ext>
            </a:extLst>
          </p:cNvPr>
          <p:cNvSpPr txBox="1"/>
          <p:nvPr/>
        </p:nvSpPr>
        <p:spPr>
          <a:xfrm>
            <a:off x="2914650" y="1162050"/>
            <a:ext cx="4819650" cy="923330"/>
          </a:xfrm>
          <a:prstGeom prst="rect">
            <a:avLst/>
          </a:prstGeom>
          <a:noFill/>
        </p:spPr>
        <p:txBody>
          <a:bodyPr wrap="square" rtlCol="0">
            <a:spAutoFit/>
          </a:bodyPr>
          <a:lstStyle/>
          <a:p>
            <a:r>
              <a:rPr lang="en-US" dirty="0"/>
              <a:t>Article 240.24 Location in/on premises (OCPD)</a:t>
            </a:r>
          </a:p>
          <a:p>
            <a:endParaRPr lang="en-US" dirty="0"/>
          </a:p>
          <a:p>
            <a:r>
              <a:rPr lang="en-US" dirty="0"/>
              <a:t>Panelboard in existing bathrooms added. </a:t>
            </a:r>
          </a:p>
        </p:txBody>
      </p:sp>
      <p:sp>
        <p:nvSpPr>
          <p:cNvPr id="12" name="TextBox 11">
            <a:extLst>
              <a:ext uri="{FF2B5EF4-FFF2-40B4-BE49-F238E27FC236}">
                <a16:creationId xmlns:a16="http://schemas.microsoft.com/office/drawing/2014/main" id="{B22410D6-90A8-B35B-EA94-9270572F5CE6}"/>
              </a:ext>
            </a:extLst>
          </p:cNvPr>
          <p:cNvSpPr txBox="1"/>
          <p:nvPr/>
        </p:nvSpPr>
        <p:spPr>
          <a:xfrm>
            <a:off x="2852514" y="2246733"/>
            <a:ext cx="4899892" cy="1200329"/>
          </a:xfrm>
          <a:prstGeom prst="rect">
            <a:avLst/>
          </a:prstGeom>
          <a:noFill/>
        </p:spPr>
        <p:txBody>
          <a:bodyPr wrap="square" rtlCol="0">
            <a:spAutoFit/>
          </a:bodyPr>
          <a:lstStyle/>
          <a:p>
            <a:r>
              <a:rPr lang="en-US" dirty="0"/>
              <a:t>Art 240.24(E) Not in bathrooms: Overcurrent protective devices (other than supplementary devices) are not allowed in bathrooms, showering facilities, or locker rooms.</a:t>
            </a:r>
          </a:p>
        </p:txBody>
      </p:sp>
      <p:pic>
        <p:nvPicPr>
          <p:cNvPr id="7" name="Picture 6">
            <a:extLst>
              <a:ext uri="{FF2B5EF4-FFF2-40B4-BE49-F238E27FC236}">
                <a16:creationId xmlns:a16="http://schemas.microsoft.com/office/drawing/2014/main" id="{D01CBBD3-952C-5F7E-0665-07F059CAFF23}"/>
              </a:ext>
            </a:extLst>
          </p:cNvPr>
          <p:cNvPicPr>
            <a:picLocks noChangeAspect="1"/>
          </p:cNvPicPr>
          <p:nvPr/>
        </p:nvPicPr>
        <p:blipFill>
          <a:blip r:embed="rId3"/>
          <a:srcRect l="36342" r="2193" b="13644"/>
          <a:stretch>
            <a:fillRect/>
          </a:stretch>
        </p:blipFill>
        <p:spPr>
          <a:xfrm>
            <a:off x="7687009" y="1213354"/>
            <a:ext cx="4119327" cy="3215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loud 7">
            <a:extLst>
              <a:ext uri="{FF2B5EF4-FFF2-40B4-BE49-F238E27FC236}">
                <a16:creationId xmlns:a16="http://schemas.microsoft.com/office/drawing/2014/main" id="{865B61F2-28F0-5624-81B4-1B008BBC626C}"/>
              </a:ext>
            </a:extLst>
          </p:cNvPr>
          <p:cNvSpPr/>
          <p:nvPr/>
        </p:nvSpPr>
        <p:spPr>
          <a:xfrm>
            <a:off x="7687009" y="1229827"/>
            <a:ext cx="1810076" cy="1734009"/>
          </a:xfrm>
          <a:prstGeom prst="cloud">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04DB3C3D-C4EF-4654-6ADD-4ED1F6324EBF}"/>
              </a:ext>
            </a:extLst>
          </p:cNvPr>
          <p:cNvCxnSpPr/>
          <p:nvPr/>
        </p:nvCxnSpPr>
        <p:spPr>
          <a:xfrm flipV="1">
            <a:off x="9896911" y="2085380"/>
            <a:ext cx="1782059" cy="12462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A5608CC7-0BF3-526B-2FEB-B555F9966E6C}"/>
              </a:ext>
            </a:extLst>
          </p:cNvPr>
          <p:cNvSpPr txBox="1"/>
          <p:nvPr/>
        </p:nvSpPr>
        <p:spPr>
          <a:xfrm>
            <a:off x="8285629" y="3326154"/>
            <a:ext cx="3520707" cy="369332"/>
          </a:xfrm>
          <a:prstGeom prst="rect">
            <a:avLst/>
          </a:prstGeom>
          <a:noFill/>
        </p:spPr>
        <p:txBody>
          <a:bodyPr wrap="none" rtlCol="0">
            <a:spAutoFit/>
          </a:bodyPr>
          <a:lstStyle/>
          <a:p>
            <a:pPr algn="ctr"/>
            <a:r>
              <a:rPr lang="en-US" dirty="0">
                <a:solidFill>
                  <a:schemeClr val="bg1"/>
                </a:solidFill>
              </a:rPr>
              <a:t>Bet the glass isn’t tempered either…</a:t>
            </a:r>
          </a:p>
        </p:txBody>
      </p:sp>
      <p:sp>
        <p:nvSpPr>
          <p:cNvPr id="15" name="TextBox 14">
            <a:extLst>
              <a:ext uri="{FF2B5EF4-FFF2-40B4-BE49-F238E27FC236}">
                <a16:creationId xmlns:a16="http://schemas.microsoft.com/office/drawing/2014/main" id="{ED9337E8-B37F-C7D4-7AA0-6F5E14FB7A16}"/>
              </a:ext>
            </a:extLst>
          </p:cNvPr>
          <p:cNvSpPr txBox="1"/>
          <p:nvPr/>
        </p:nvSpPr>
        <p:spPr>
          <a:xfrm>
            <a:off x="2852514" y="3608415"/>
            <a:ext cx="4899892" cy="923330"/>
          </a:xfrm>
          <a:prstGeom prst="rect">
            <a:avLst/>
          </a:prstGeom>
          <a:noFill/>
        </p:spPr>
        <p:txBody>
          <a:bodyPr wrap="square" rtlCol="0">
            <a:spAutoFit/>
          </a:bodyPr>
          <a:lstStyle/>
          <a:p>
            <a:r>
              <a:rPr lang="en-US" u="sng" dirty="0">
                <a:solidFill>
                  <a:srgbClr val="FFFF00"/>
                </a:solidFill>
              </a:rPr>
              <a:t>Ex: Installing an OCPD in an existing panelboard in a bathroom is allowed if the panelboard was installed before this requirement was added.</a:t>
            </a:r>
          </a:p>
        </p:txBody>
      </p:sp>
      <p:pic>
        <p:nvPicPr>
          <p:cNvPr id="17" name="Picture 16">
            <a:extLst>
              <a:ext uri="{FF2B5EF4-FFF2-40B4-BE49-F238E27FC236}">
                <a16:creationId xmlns:a16="http://schemas.microsoft.com/office/drawing/2014/main" id="{902244AB-3127-44EC-42C6-B60081944F82}"/>
              </a:ext>
            </a:extLst>
          </p:cNvPr>
          <p:cNvPicPr>
            <a:picLocks noChangeAspect="1"/>
          </p:cNvPicPr>
          <p:nvPr/>
        </p:nvPicPr>
        <p:blipFill>
          <a:blip r:embed="rId4"/>
          <a:srcRect t="8449" b="31485"/>
          <a:stretch>
            <a:fillRect/>
          </a:stretch>
        </p:blipFill>
        <p:spPr>
          <a:xfrm>
            <a:off x="7687009" y="1196754"/>
            <a:ext cx="4143430" cy="3318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7">
            <a:extLst>
              <a:ext uri="{FF2B5EF4-FFF2-40B4-BE49-F238E27FC236}">
                <a16:creationId xmlns:a16="http://schemas.microsoft.com/office/drawing/2014/main" id="{3CE0C509-DD31-4DA1-BE34-F4A09A55A771}"/>
              </a:ext>
            </a:extLst>
          </p:cNvPr>
          <p:cNvSpPr txBox="1"/>
          <p:nvPr/>
        </p:nvSpPr>
        <p:spPr>
          <a:xfrm>
            <a:off x="8011555" y="3429000"/>
            <a:ext cx="3770712" cy="923330"/>
          </a:xfrm>
          <a:prstGeom prst="rect">
            <a:avLst/>
          </a:prstGeom>
          <a:noFill/>
        </p:spPr>
        <p:txBody>
          <a:bodyPr wrap="none" rtlCol="0">
            <a:spAutoFit/>
          </a:bodyPr>
          <a:lstStyle/>
          <a:p>
            <a:r>
              <a:rPr lang="en-US" dirty="0"/>
              <a:t>Does not address in a existing stairway</a:t>
            </a:r>
          </a:p>
          <a:p>
            <a:r>
              <a:rPr lang="en-US" dirty="0"/>
              <a:t>but the same rule can be reasonably </a:t>
            </a:r>
          </a:p>
          <a:p>
            <a:r>
              <a:rPr lang="en-US" dirty="0"/>
              <a:t>applied by the AHJ.</a:t>
            </a:r>
          </a:p>
        </p:txBody>
      </p:sp>
    </p:spTree>
    <p:extLst>
      <p:ext uri="{BB962C8B-B14F-4D97-AF65-F5344CB8AC3E}">
        <p14:creationId xmlns:p14="http://schemas.microsoft.com/office/powerpoint/2010/main" val="399205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6"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circle(in)">
                                      <p:cBhvr>
                                        <p:cTn id="40" dur="2000"/>
                                        <p:tgtEl>
                                          <p:spTgt spid="17"/>
                                        </p:tgtEl>
                                      </p:cBhvr>
                                    </p:animEffect>
                                  </p:childTnLst>
                                </p:cTn>
                              </p:par>
                            </p:childTnLst>
                          </p:cTn>
                        </p:par>
                        <p:par>
                          <p:cTn id="41" fill="hold">
                            <p:stCondLst>
                              <p:cond delay="2000"/>
                            </p:stCondLst>
                            <p:childTnLst>
                              <p:par>
                                <p:cTn id="42" presetID="21" presetClass="entr" presetSubtype="1"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heel(1)">
                                      <p:cBhvr>
                                        <p:cTn id="44"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8" grpId="0" animBg="1"/>
      <p:bldP spid="14" grpId="0"/>
      <p:bldP spid="15" grpId="0"/>
      <p:bldP spid="1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6C933-5FA8-E6CF-A54A-267948ECC6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3D29A-763B-4613-B017-5EB055681E68}"/>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5AEAFAD0-E738-1354-D883-B524C4949A8A}"/>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96963990-0939-E77D-81F7-F86BD8C8BC89}"/>
              </a:ext>
            </a:extLst>
          </p:cNvPr>
          <p:cNvSpPr>
            <a:spLocks noGrp="1"/>
          </p:cNvSpPr>
          <p:nvPr>
            <p:ph type="sldNum" sz="quarter" idx="12"/>
          </p:nvPr>
        </p:nvSpPr>
        <p:spPr/>
        <p:txBody>
          <a:bodyPr/>
          <a:lstStyle/>
          <a:p>
            <a:fld id="{6D22F896-40B5-4ADD-8801-0D06FADFA095}" type="slidenum">
              <a:rPr lang="en-US" smtClean="0"/>
              <a:t>57</a:t>
            </a:fld>
            <a:endParaRPr lang="en-US" dirty="0"/>
          </a:p>
        </p:txBody>
      </p:sp>
      <p:pic>
        <p:nvPicPr>
          <p:cNvPr id="9" name="Picture 8">
            <a:extLst>
              <a:ext uri="{FF2B5EF4-FFF2-40B4-BE49-F238E27FC236}">
                <a16:creationId xmlns:a16="http://schemas.microsoft.com/office/drawing/2014/main" id="{AA83C764-65F3-9B50-1664-9D2E435F2EF3}"/>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AF20E440-A51E-FD63-B173-2D3343464C9A}"/>
              </a:ext>
            </a:extLst>
          </p:cNvPr>
          <p:cNvSpPr txBox="1"/>
          <p:nvPr/>
        </p:nvSpPr>
        <p:spPr>
          <a:xfrm>
            <a:off x="2914650" y="1162050"/>
            <a:ext cx="4819650" cy="923330"/>
          </a:xfrm>
          <a:prstGeom prst="rect">
            <a:avLst/>
          </a:prstGeom>
          <a:noFill/>
        </p:spPr>
        <p:txBody>
          <a:bodyPr wrap="square" rtlCol="0">
            <a:spAutoFit/>
          </a:bodyPr>
          <a:lstStyle/>
          <a:p>
            <a:r>
              <a:rPr lang="en-US" dirty="0"/>
              <a:t>Article 250.8 Grounding and Bonding Connections.</a:t>
            </a:r>
          </a:p>
          <a:p>
            <a:endParaRPr lang="en-US" dirty="0"/>
          </a:p>
          <a:p>
            <a:r>
              <a:rPr lang="en-US" dirty="0"/>
              <a:t>Section revised</a:t>
            </a:r>
          </a:p>
        </p:txBody>
      </p:sp>
      <p:sp>
        <p:nvSpPr>
          <p:cNvPr id="12" name="TextBox 11">
            <a:extLst>
              <a:ext uri="{FF2B5EF4-FFF2-40B4-BE49-F238E27FC236}">
                <a16:creationId xmlns:a16="http://schemas.microsoft.com/office/drawing/2014/main" id="{B357E9D0-89EC-048D-B2FC-9B95FDC5147A}"/>
              </a:ext>
            </a:extLst>
          </p:cNvPr>
          <p:cNvSpPr txBox="1"/>
          <p:nvPr/>
        </p:nvSpPr>
        <p:spPr>
          <a:xfrm>
            <a:off x="2852514" y="2246733"/>
            <a:ext cx="4899892" cy="1200329"/>
          </a:xfrm>
          <a:prstGeom prst="rect">
            <a:avLst/>
          </a:prstGeom>
          <a:noFill/>
        </p:spPr>
        <p:txBody>
          <a:bodyPr wrap="square" rtlCol="0">
            <a:spAutoFit/>
          </a:bodyPr>
          <a:lstStyle/>
          <a:p>
            <a:r>
              <a:rPr lang="en-US" dirty="0"/>
              <a:t>Only methods indicated in 250.8(A) are allowed for connecting equipment grounding conductors, grounding electrode conductors, bonding jumpers, </a:t>
            </a:r>
            <a:r>
              <a:rPr lang="en-US" u="sng" dirty="0">
                <a:solidFill>
                  <a:srgbClr val="FFFF00"/>
                </a:solidFill>
              </a:rPr>
              <a:t>or grounding and bonding terminations.</a:t>
            </a:r>
          </a:p>
        </p:txBody>
      </p:sp>
      <p:pic>
        <p:nvPicPr>
          <p:cNvPr id="6" name="Picture 5">
            <a:extLst>
              <a:ext uri="{FF2B5EF4-FFF2-40B4-BE49-F238E27FC236}">
                <a16:creationId xmlns:a16="http://schemas.microsoft.com/office/drawing/2014/main" id="{6120C024-2BDC-DDCD-655C-BDDA06AD8493}"/>
              </a:ext>
            </a:extLst>
          </p:cNvPr>
          <p:cNvPicPr>
            <a:picLocks noChangeAspect="1"/>
          </p:cNvPicPr>
          <p:nvPr/>
        </p:nvPicPr>
        <p:blipFill>
          <a:blip r:embed="rId3"/>
          <a:srcRect l="15093" r="1452"/>
          <a:stretch>
            <a:fillRect/>
          </a:stretch>
        </p:blipFill>
        <p:spPr>
          <a:xfrm>
            <a:off x="7770409" y="1217840"/>
            <a:ext cx="4100603" cy="29481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Cloud 10">
            <a:extLst>
              <a:ext uri="{FF2B5EF4-FFF2-40B4-BE49-F238E27FC236}">
                <a16:creationId xmlns:a16="http://schemas.microsoft.com/office/drawing/2014/main" id="{169DC365-2F8A-AAEF-1271-EDB77D9BEEDF}"/>
              </a:ext>
            </a:extLst>
          </p:cNvPr>
          <p:cNvSpPr/>
          <p:nvPr/>
        </p:nvSpPr>
        <p:spPr>
          <a:xfrm>
            <a:off x="8148118" y="2148690"/>
            <a:ext cx="769544" cy="583366"/>
          </a:xfrm>
          <a:prstGeom prst="cloud">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3324E2C-F5EE-22D4-FD5D-39FE09A11F04}"/>
              </a:ext>
            </a:extLst>
          </p:cNvPr>
          <p:cNvSpPr txBox="1"/>
          <p:nvPr/>
        </p:nvSpPr>
        <p:spPr>
          <a:xfrm>
            <a:off x="8659676" y="3062299"/>
            <a:ext cx="2173993" cy="369332"/>
          </a:xfrm>
          <a:prstGeom prst="rect">
            <a:avLst/>
          </a:prstGeom>
          <a:solidFill>
            <a:srgbClr val="FFFFFF">
              <a:shade val="85000"/>
              <a:alpha val="44000"/>
            </a:srgbClr>
          </a:solidFill>
          <a:effectLst>
            <a:softEdge rad="63500"/>
          </a:effectLst>
        </p:spPr>
        <p:txBody>
          <a:bodyPr wrap="none" rtlCol="0">
            <a:spAutoFit/>
          </a:bodyPr>
          <a:lstStyle/>
          <a:p>
            <a:r>
              <a:rPr lang="en-US" dirty="0">
                <a:solidFill>
                  <a:schemeClr val="bg1"/>
                </a:solidFill>
              </a:rPr>
              <a:t>What else is needed?</a:t>
            </a:r>
          </a:p>
        </p:txBody>
      </p:sp>
      <p:sp>
        <p:nvSpPr>
          <p:cNvPr id="19" name="TextBox 18">
            <a:extLst>
              <a:ext uri="{FF2B5EF4-FFF2-40B4-BE49-F238E27FC236}">
                <a16:creationId xmlns:a16="http://schemas.microsoft.com/office/drawing/2014/main" id="{6D25A8D0-8732-0B44-06B3-3DA5912DCD29}"/>
              </a:ext>
            </a:extLst>
          </p:cNvPr>
          <p:cNvSpPr txBox="1"/>
          <p:nvPr/>
        </p:nvSpPr>
        <p:spPr>
          <a:xfrm>
            <a:off x="8659675" y="3392542"/>
            <a:ext cx="3211337" cy="1200329"/>
          </a:xfrm>
          <a:prstGeom prst="rect">
            <a:avLst/>
          </a:prstGeom>
          <a:solidFill>
            <a:srgbClr val="FFFFFF">
              <a:shade val="85000"/>
              <a:alpha val="44000"/>
            </a:srgbClr>
          </a:solidFill>
          <a:effectLst>
            <a:softEdge rad="63500"/>
          </a:effectLst>
        </p:spPr>
        <p:txBody>
          <a:bodyPr wrap="square" rtlCol="0">
            <a:spAutoFit/>
          </a:bodyPr>
          <a:lstStyle/>
          <a:p>
            <a:r>
              <a:rPr lang="en-US" dirty="0">
                <a:solidFill>
                  <a:schemeClr val="bg1"/>
                </a:solidFill>
              </a:rPr>
              <a:t>GEC &gt;6awg and exposed to damage or &lt;6awg, exposed to damage or not must be in conduit and secured (250.64(A))</a:t>
            </a:r>
          </a:p>
        </p:txBody>
      </p:sp>
      <p:sp>
        <p:nvSpPr>
          <p:cNvPr id="20" name="Arrow: Right 19">
            <a:extLst>
              <a:ext uri="{FF2B5EF4-FFF2-40B4-BE49-F238E27FC236}">
                <a16:creationId xmlns:a16="http://schemas.microsoft.com/office/drawing/2014/main" id="{E2CEFD70-9B86-D24A-9940-8D017DC3F227}"/>
              </a:ext>
            </a:extLst>
          </p:cNvPr>
          <p:cNvSpPr/>
          <p:nvPr/>
        </p:nvSpPr>
        <p:spPr>
          <a:xfrm>
            <a:off x="7050447" y="3209453"/>
            <a:ext cx="1476135" cy="199177"/>
          </a:xfrm>
          <a:prstGeom prst="rightArrow">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632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anim calcmode="lin" valueType="num">
                                      <p:cBhvr>
                                        <p:cTn id="31" dur="1000" fill="hold"/>
                                        <p:tgtEl>
                                          <p:spTgt spid="20"/>
                                        </p:tgtEl>
                                        <p:attrNameLst>
                                          <p:attrName>ppt_x</p:attrName>
                                        </p:attrNameLst>
                                      </p:cBhvr>
                                      <p:tavLst>
                                        <p:tav tm="0">
                                          <p:val>
                                            <p:strVal val="#ppt_x"/>
                                          </p:val>
                                        </p:tav>
                                        <p:tav tm="100000">
                                          <p:val>
                                            <p:strVal val="#ppt_x"/>
                                          </p:val>
                                        </p:tav>
                                      </p:tavLst>
                                    </p:anim>
                                    <p:anim calcmode="lin" valueType="num">
                                      <p:cBhvr>
                                        <p:cTn id="3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1" grpId="0" animBg="1"/>
      <p:bldP spid="16" grpId="0" animBg="1"/>
      <p:bldP spid="19" grpId="0" animBg="1"/>
      <p:bldP spid="2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95756-413E-CAA7-DD0B-E89660405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BDC93-A2CC-50E4-020C-47C3CCB3B420}"/>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53704D4A-ED7D-E967-0808-8447C06C32B3}"/>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77D68706-27BC-3A37-95D6-B6CC5AFBD539}"/>
              </a:ext>
            </a:extLst>
          </p:cNvPr>
          <p:cNvSpPr>
            <a:spLocks noGrp="1"/>
          </p:cNvSpPr>
          <p:nvPr>
            <p:ph type="sldNum" sz="quarter" idx="12"/>
          </p:nvPr>
        </p:nvSpPr>
        <p:spPr/>
        <p:txBody>
          <a:bodyPr/>
          <a:lstStyle/>
          <a:p>
            <a:fld id="{6D22F896-40B5-4ADD-8801-0D06FADFA095}" type="slidenum">
              <a:rPr lang="en-US" smtClean="0"/>
              <a:t>58</a:t>
            </a:fld>
            <a:endParaRPr lang="en-US" dirty="0"/>
          </a:p>
        </p:txBody>
      </p:sp>
      <p:pic>
        <p:nvPicPr>
          <p:cNvPr id="9" name="Picture 8">
            <a:extLst>
              <a:ext uri="{FF2B5EF4-FFF2-40B4-BE49-F238E27FC236}">
                <a16:creationId xmlns:a16="http://schemas.microsoft.com/office/drawing/2014/main" id="{288A5D36-886F-1431-369E-34C066924A03}"/>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7404B18C-9971-1D1F-0383-8634747CD7B3}"/>
              </a:ext>
            </a:extLst>
          </p:cNvPr>
          <p:cNvSpPr txBox="1"/>
          <p:nvPr/>
        </p:nvSpPr>
        <p:spPr>
          <a:xfrm>
            <a:off x="2914650" y="1162050"/>
            <a:ext cx="4819650" cy="1477328"/>
          </a:xfrm>
          <a:prstGeom prst="rect">
            <a:avLst/>
          </a:prstGeom>
          <a:noFill/>
        </p:spPr>
        <p:txBody>
          <a:bodyPr wrap="square" rtlCol="0">
            <a:spAutoFit/>
          </a:bodyPr>
          <a:lstStyle/>
          <a:p>
            <a:r>
              <a:rPr lang="en-US" dirty="0"/>
              <a:t>Article 250.64 Grounding Electrode Conductor Installation.</a:t>
            </a:r>
          </a:p>
          <a:p>
            <a:endParaRPr lang="en-US" dirty="0"/>
          </a:p>
          <a:p>
            <a:r>
              <a:rPr lang="en-US" dirty="0"/>
              <a:t>Splicing option added &amp; enclosure holes addressed.</a:t>
            </a:r>
          </a:p>
        </p:txBody>
      </p:sp>
      <p:sp>
        <p:nvSpPr>
          <p:cNvPr id="12" name="TextBox 11">
            <a:extLst>
              <a:ext uri="{FF2B5EF4-FFF2-40B4-BE49-F238E27FC236}">
                <a16:creationId xmlns:a16="http://schemas.microsoft.com/office/drawing/2014/main" id="{F3DECCCE-8743-1334-AE90-91113CB36386}"/>
              </a:ext>
            </a:extLst>
          </p:cNvPr>
          <p:cNvSpPr txBox="1"/>
          <p:nvPr/>
        </p:nvSpPr>
        <p:spPr>
          <a:xfrm>
            <a:off x="2852514" y="2753725"/>
            <a:ext cx="4899892" cy="923330"/>
          </a:xfrm>
          <a:prstGeom prst="rect">
            <a:avLst/>
          </a:prstGeom>
          <a:noFill/>
        </p:spPr>
        <p:txBody>
          <a:bodyPr wrap="square" rtlCol="0">
            <a:spAutoFit/>
          </a:bodyPr>
          <a:lstStyle/>
          <a:p>
            <a:r>
              <a:rPr lang="en-US" dirty="0"/>
              <a:t>Art 260.64(C) The grounding electrode conductor is not allowed to be spliced, unless the splice is made with any of these methods:</a:t>
            </a:r>
            <a:endParaRPr lang="en-US" u="sng" dirty="0">
              <a:solidFill>
                <a:srgbClr val="FFFF00"/>
              </a:solidFill>
            </a:endParaRPr>
          </a:p>
        </p:txBody>
      </p:sp>
      <p:sp>
        <p:nvSpPr>
          <p:cNvPr id="3" name="TextBox 2">
            <a:extLst>
              <a:ext uri="{FF2B5EF4-FFF2-40B4-BE49-F238E27FC236}">
                <a16:creationId xmlns:a16="http://schemas.microsoft.com/office/drawing/2014/main" id="{FE7A014B-4786-04D2-DFC9-F5901A816403}"/>
              </a:ext>
            </a:extLst>
          </p:cNvPr>
          <p:cNvSpPr txBox="1"/>
          <p:nvPr/>
        </p:nvSpPr>
        <p:spPr>
          <a:xfrm>
            <a:off x="2852514" y="3702700"/>
            <a:ext cx="4899892" cy="646331"/>
          </a:xfrm>
          <a:prstGeom prst="rect">
            <a:avLst/>
          </a:prstGeom>
          <a:noFill/>
        </p:spPr>
        <p:txBody>
          <a:bodyPr wrap="square" rtlCol="0">
            <a:spAutoFit/>
          </a:bodyPr>
          <a:lstStyle/>
          <a:p>
            <a:r>
              <a:rPr lang="en-US" u="sng" dirty="0">
                <a:solidFill>
                  <a:srgbClr val="FFFF00"/>
                </a:solidFill>
              </a:rPr>
              <a:t>(2) Listed grounding and bonding equipment for accessible splices of wire-type GECs.</a:t>
            </a:r>
          </a:p>
        </p:txBody>
      </p:sp>
      <p:pic>
        <p:nvPicPr>
          <p:cNvPr id="8" name="Picture 7">
            <a:extLst>
              <a:ext uri="{FF2B5EF4-FFF2-40B4-BE49-F238E27FC236}">
                <a16:creationId xmlns:a16="http://schemas.microsoft.com/office/drawing/2014/main" id="{B080BA09-E348-34F9-9715-1CD839528CD1}"/>
              </a:ext>
            </a:extLst>
          </p:cNvPr>
          <p:cNvPicPr>
            <a:picLocks noChangeAspect="1"/>
          </p:cNvPicPr>
          <p:nvPr/>
        </p:nvPicPr>
        <p:blipFill>
          <a:blip r:embed="rId3"/>
          <a:stretch>
            <a:fillRect/>
          </a:stretch>
        </p:blipFill>
        <p:spPr>
          <a:xfrm>
            <a:off x="7752406" y="999222"/>
            <a:ext cx="4131252" cy="4131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loud 12">
            <a:extLst>
              <a:ext uri="{FF2B5EF4-FFF2-40B4-BE49-F238E27FC236}">
                <a16:creationId xmlns:a16="http://schemas.microsoft.com/office/drawing/2014/main" id="{D3550A7B-A436-338A-470B-4D7436316646}"/>
              </a:ext>
            </a:extLst>
          </p:cNvPr>
          <p:cNvSpPr/>
          <p:nvPr/>
        </p:nvSpPr>
        <p:spPr>
          <a:xfrm>
            <a:off x="10392039" y="3491459"/>
            <a:ext cx="778598" cy="371192"/>
          </a:xfrm>
          <a:prstGeom prst="cloud">
            <a:avLst/>
          </a:prstGeom>
          <a:solidFill>
            <a:schemeClr val="accent1">
              <a:alpha val="50000"/>
            </a:schemeClr>
          </a:solidFill>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AE575A5-424A-666B-0ED6-0CA6E4BBACED}"/>
              </a:ext>
            </a:extLst>
          </p:cNvPr>
          <p:cNvSpPr txBox="1"/>
          <p:nvPr/>
        </p:nvSpPr>
        <p:spPr>
          <a:xfrm>
            <a:off x="8627953" y="3979699"/>
            <a:ext cx="2542684" cy="369332"/>
          </a:xfrm>
          <a:prstGeom prst="rect">
            <a:avLst/>
          </a:prstGeom>
          <a:solidFill>
            <a:schemeClr val="bg1"/>
          </a:solidFill>
          <a:effectLst>
            <a:softEdge rad="241300"/>
          </a:effectLst>
        </p:spPr>
        <p:txBody>
          <a:bodyPr wrap="none" rtlCol="0">
            <a:spAutoFit/>
          </a:bodyPr>
          <a:lstStyle/>
          <a:p>
            <a:r>
              <a:rPr lang="en-US" dirty="0">
                <a:solidFill>
                  <a:schemeClr val="bg1"/>
                </a:solidFill>
              </a:rPr>
              <a:t>Listed wire connector only</a:t>
            </a:r>
          </a:p>
        </p:txBody>
      </p:sp>
      <p:pic>
        <p:nvPicPr>
          <p:cNvPr id="22" name="Picture 21">
            <a:extLst>
              <a:ext uri="{FF2B5EF4-FFF2-40B4-BE49-F238E27FC236}">
                <a16:creationId xmlns:a16="http://schemas.microsoft.com/office/drawing/2014/main" id="{1A626F26-E62D-B5A1-1DAA-76BFEA6C3F31}"/>
              </a:ext>
            </a:extLst>
          </p:cNvPr>
          <p:cNvPicPr>
            <a:picLocks noChangeAspect="1"/>
          </p:cNvPicPr>
          <p:nvPr/>
        </p:nvPicPr>
        <p:blipFill>
          <a:blip r:embed="rId4"/>
          <a:srcRect l="10937" t="12765" r="9773" b="9299"/>
          <a:stretch>
            <a:fillRect/>
          </a:stretch>
        </p:blipFill>
        <p:spPr>
          <a:xfrm>
            <a:off x="7734300" y="999222"/>
            <a:ext cx="4202985" cy="4131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Cloud 22">
            <a:extLst>
              <a:ext uri="{FF2B5EF4-FFF2-40B4-BE49-F238E27FC236}">
                <a16:creationId xmlns:a16="http://schemas.microsoft.com/office/drawing/2014/main" id="{1AAE8BFC-0AFD-E81A-30BB-7523471329D7}"/>
              </a:ext>
            </a:extLst>
          </p:cNvPr>
          <p:cNvSpPr/>
          <p:nvPr/>
        </p:nvSpPr>
        <p:spPr>
          <a:xfrm>
            <a:off x="9896911" y="3862651"/>
            <a:ext cx="778598" cy="609761"/>
          </a:xfrm>
          <a:prstGeom prst="cloud">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E05268D-EF8F-9D5F-20A0-569434D078BB}"/>
              </a:ext>
            </a:extLst>
          </p:cNvPr>
          <p:cNvSpPr txBox="1"/>
          <p:nvPr/>
        </p:nvSpPr>
        <p:spPr>
          <a:xfrm>
            <a:off x="8866199" y="4444089"/>
            <a:ext cx="3097899" cy="369332"/>
          </a:xfrm>
          <a:prstGeom prst="rect">
            <a:avLst/>
          </a:prstGeom>
          <a:noFill/>
        </p:spPr>
        <p:txBody>
          <a:bodyPr wrap="none" rtlCol="0">
            <a:spAutoFit/>
          </a:bodyPr>
          <a:lstStyle/>
          <a:p>
            <a:r>
              <a:rPr lang="en-US" dirty="0">
                <a:solidFill>
                  <a:schemeClr val="bg1"/>
                </a:solidFill>
              </a:rPr>
              <a:t>Listed for grounding &amp; bonding</a:t>
            </a:r>
            <a:r>
              <a:rPr lang="en-US" dirty="0"/>
              <a:t>.</a:t>
            </a:r>
          </a:p>
        </p:txBody>
      </p:sp>
      <p:pic>
        <p:nvPicPr>
          <p:cNvPr id="18" name="Picture 17">
            <a:extLst>
              <a:ext uri="{FF2B5EF4-FFF2-40B4-BE49-F238E27FC236}">
                <a16:creationId xmlns:a16="http://schemas.microsoft.com/office/drawing/2014/main" id="{9B5F8ED0-AF37-5686-BE2B-ABA1C073E23C}"/>
              </a:ext>
            </a:extLst>
          </p:cNvPr>
          <p:cNvPicPr>
            <a:picLocks noChangeAspect="1"/>
          </p:cNvPicPr>
          <p:nvPr/>
        </p:nvPicPr>
        <p:blipFill>
          <a:blip r:embed="rId5"/>
          <a:srcRect l="5216" r="34225"/>
          <a:stretch>
            <a:fillRect/>
          </a:stretch>
        </p:blipFill>
        <p:spPr>
          <a:xfrm>
            <a:off x="7734299" y="999222"/>
            <a:ext cx="4202985" cy="4131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 name="TextBox 24">
            <a:extLst>
              <a:ext uri="{FF2B5EF4-FFF2-40B4-BE49-F238E27FC236}">
                <a16:creationId xmlns:a16="http://schemas.microsoft.com/office/drawing/2014/main" id="{626FCE71-B431-4613-7C80-EAB04F018F84}"/>
              </a:ext>
            </a:extLst>
          </p:cNvPr>
          <p:cNvSpPr txBox="1"/>
          <p:nvPr/>
        </p:nvSpPr>
        <p:spPr>
          <a:xfrm>
            <a:off x="2843461" y="4444089"/>
            <a:ext cx="4899892" cy="923330"/>
          </a:xfrm>
          <a:prstGeom prst="rect">
            <a:avLst/>
          </a:prstGeom>
          <a:noFill/>
        </p:spPr>
        <p:txBody>
          <a:bodyPr wrap="square" rtlCol="0">
            <a:spAutoFit/>
          </a:bodyPr>
          <a:lstStyle/>
          <a:p>
            <a:r>
              <a:rPr lang="en-US" dirty="0"/>
              <a:t>Art 260.64(G) A GEC may not be installed through any ventilation, </a:t>
            </a:r>
            <a:r>
              <a:rPr lang="en-US" u="sng" dirty="0">
                <a:solidFill>
                  <a:srgbClr val="FFFF00"/>
                </a:solidFill>
              </a:rPr>
              <a:t>drainage, or mounting </a:t>
            </a:r>
            <a:r>
              <a:rPr lang="en-US" dirty="0"/>
              <a:t>opening in an enclosure.</a:t>
            </a:r>
            <a:endParaRPr lang="en-US" u="sng" dirty="0">
              <a:solidFill>
                <a:srgbClr val="FFFF00"/>
              </a:solidFill>
            </a:endParaRPr>
          </a:p>
        </p:txBody>
      </p:sp>
      <p:pic>
        <p:nvPicPr>
          <p:cNvPr id="27" name="Picture 26">
            <a:extLst>
              <a:ext uri="{FF2B5EF4-FFF2-40B4-BE49-F238E27FC236}">
                <a16:creationId xmlns:a16="http://schemas.microsoft.com/office/drawing/2014/main" id="{1655B995-AE2C-BE7F-2E98-8E19BEFC8B91}"/>
              </a:ext>
            </a:extLst>
          </p:cNvPr>
          <p:cNvPicPr>
            <a:picLocks noChangeAspect="1"/>
          </p:cNvPicPr>
          <p:nvPr/>
        </p:nvPicPr>
        <p:blipFill>
          <a:blip r:embed="rId6"/>
          <a:stretch>
            <a:fillRect/>
          </a:stretch>
        </p:blipFill>
        <p:spPr>
          <a:xfrm>
            <a:off x="7734298" y="987615"/>
            <a:ext cx="4202987" cy="41848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8" name="Cloud 27">
            <a:extLst>
              <a:ext uri="{FF2B5EF4-FFF2-40B4-BE49-F238E27FC236}">
                <a16:creationId xmlns:a16="http://schemas.microsoft.com/office/drawing/2014/main" id="{36CCDAB1-38E8-7873-B5CE-9AB1A4D6A113}"/>
              </a:ext>
            </a:extLst>
          </p:cNvPr>
          <p:cNvSpPr/>
          <p:nvPr/>
        </p:nvSpPr>
        <p:spPr>
          <a:xfrm>
            <a:off x="11240515" y="2753725"/>
            <a:ext cx="669956" cy="596778"/>
          </a:xfrm>
          <a:prstGeom prst="cloud">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D090B19-484D-D38C-5703-E4F4FDEFB25B}"/>
              </a:ext>
            </a:extLst>
          </p:cNvPr>
          <p:cNvSpPr txBox="1"/>
          <p:nvPr/>
        </p:nvSpPr>
        <p:spPr>
          <a:xfrm>
            <a:off x="10790059" y="3249288"/>
            <a:ext cx="1174039" cy="369332"/>
          </a:xfrm>
          <a:prstGeom prst="rect">
            <a:avLst/>
          </a:prstGeom>
          <a:noFill/>
        </p:spPr>
        <p:txBody>
          <a:bodyPr wrap="none" rtlCol="0">
            <a:spAutoFit/>
          </a:bodyPr>
          <a:lstStyle/>
          <a:p>
            <a:r>
              <a:rPr lang="en-US" dirty="0"/>
              <a:t>Drain hole.</a:t>
            </a:r>
          </a:p>
        </p:txBody>
      </p:sp>
      <p:sp>
        <p:nvSpPr>
          <p:cNvPr id="30" name="Cloud 29">
            <a:extLst>
              <a:ext uri="{FF2B5EF4-FFF2-40B4-BE49-F238E27FC236}">
                <a16:creationId xmlns:a16="http://schemas.microsoft.com/office/drawing/2014/main" id="{8D66BAA5-74C2-F7ED-E40D-2785E67899CE}"/>
              </a:ext>
            </a:extLst>
          </p:cNvPr>
          <p:cNvSpPr/>
          <p:nvPr/>
        </p:nvSpPr>
        <p:spPr>
          <a:xfrm>
            <a:off x="9541014" y="2195606"/>
            <a:ext cx="1081271" cy="845154"/>
          </a:xfrm>
          <a:prstGeom prst="cloud">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7A17E46B-AF7A-B11A-ECFA-CEAA0C540D9E}"/>
              </a:ext>
            </a:extLst>
          </p:cNvPr>
          <p:cNvSpPr txBox="1"/>
          <p:nvPr/>
        </p:nvSpPr>
        <p:spPr>
          <a:xfrm>
            <a:off x="9572832" y="2988069"/>
            <a:ext cx="1049454" cy="369332"/>
          </a:xfrm>
          <a:prstGeom prst="rect">
            <a:avLst/>
          </a:prstGeom>
          <a:noFill/>
        </p:spPr>
        <p:txBody>
          <a:bodyPr wrap="none" rtlCol="0">
            <a:spAutoFit/>
          </a:bodyPr>
          <a:lstStyle/>
          <a:p>
            <a:r>
              <a:rPr lang="en-US" dirty="0"/>
              <a:t>Knockout.</a:t>
            </a:r>
          </a:p>
        </p:txBody>
      </p:sp>
      <p:pic>
        <p:nvPicPr>
          <p:cNvPr id="33" name="Picture 32">
            <a:extLst>
              <a:ext uri="{FF2B5EF4-FFF2-40B4-BE49-F238E27FC236}">
                <a16:creationId xmlns:a16="http://schemas.microsoft.com/office/drawing/2014/main" id="{C5380DDC-90B4-41E5-031F-671DCB2254B5}"/>
              </a:ext>
            </a:extLst>
          </p:cNvPr>
          <p:cNvPicPr>
            <a:picLocks noChangeAspect="1"/>
          </p:cNvPicPr>
          <p:nvPr/>
        </p:nvPicPr>
        <p:blipFill>
          <a:blip r:embed="rId7"/>
          <a:srcRect l="18626" r="24840"/>
          <a:stretch>
            <a:fillRect/>
          </a:stretch>
        </p:blipFill>
        <p:spPr>
          <a:xfrm>
            <a:off x="7739851" y="990527"/>
            <a:ext cx="4202985" cy="41819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9800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circle(in)">
                                      <p:cBhvr>
                                        <p:cTn id="38" dur="20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circle(in)">
                                      <p:cBhvr>
                                        <p:cTn id="51" dur="20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1000" fill="hold"/>
                                        <p:tgtEl>
                                          <p:spTgt spid="25"/>
                                        </p:tgtEl>
                                        <p:attrNameLst>
                                          <p:attrName>ppt_x</p:attrName>
                                        </p:attrNameLst>
                                      </p:cBhvr>
                                      <p:tavLst>
                                        <p:tav tm="0">
                                          <p:val>
                                            <p:strVal val="#ppt_x"/>
                                          </p:val>
                                        </p:tav>
                                        <p:tav tm="100000">
                                          <p:val>
                                            <p:strVal val="#ppt_x"/>
                                          </p:val>
                                        </p:tav>
                                      </p:tavLst>
                                    </p:anim>
                                    <p:anim calcmode="lin" valueType="num">
                                      <p:cBhvr>
                                        <p:cTn id="58" dur="1000" fill="hold"/>
                                        <p:tgtEl>
                                          <p:spTgt spid="25"/>
                                        </p:tgtEl>
                                        <p:attrNameLst>
                                          <p:attrName>ppt_y</p:attrName>
                                        </p:attrNameLst>
                                      </p:cBhvr>
                                      <p:tavLst>
                                        <p:tav tm="0">
                                          <p:val>
                                            <p:strVal val="#ppt_y+.1"/>
                                          </p:val>
                                        </p:tav>
                                        <p:tav tm="100000">
                                          <p:val>
                                            <p:strVal val="#ppt_y"/>
                                          </p:val>
                                        </p:tav>
                                      </p:tavLst>
                                    </p:anim>
                                  </p:childTnLst>
                                </p:cTn>
                              </p:par>
                            </p:childTnLst>
                          </p:cTn>
                        </p:par>
                        <p:par>
                          <p:cTn id="59" fill="hold">
                            <p:stCondLst>
                              <p:cond delay="1000"/>
                            </p:stCondLst>
                            <p:childTnLst>
                              <p:par>
                                <p:cTn id="60" presetID="6" presetClass="entr" presetSubtype="16" fill="hold" nodeType="after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circle(in)">
                                      <p:cBhvr>
                                        <p:cTn id="62" dur="20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childTnLst>
                          </p:cTn>
                        </p:par>
                      </p:childTnLst>
                    </p:cTn>
                  </p:par>
                  <p:par>
                    <p:cTn id="79" fill="hold">
                      <p:stCondLst>
                        <p:cond delay="indefinite"/>
                      </p:stCondLst>
                      <p:childTnLst>
                        <p:par>
                          <p:cTn id="80" fill="hold">
                            <p:stCondLst>
                              <p:cond delay="0"/>
                            </p:stCondLst>
                            <p:childTnLst>
                              <p:par>
                                <p:cTn id="81" presetID="6" presetClass="entr" presetSubtype="16" fill="hold" nodeType="click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circle(in)">
                                      <p:cBhvr>
                                        <p:cTn id="83"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p:bldP spid="13" grpId="0" animBg="1"/>
      <p:bldP spid="14" grpId="0" animBg="1"/>
      <p:bldP spid="23" grpId="0" animBg="1"/>
      <p:bldP spid="24" grpId="0"/>
      <p:bldP spid="25" grpId="0"/>
      <p:bldP spid="28" grpId="0" animBg="1"/>
      <p:bldP spid="29" grpId="0"/>
      <p:bldP spid="30" grpId="0" animBg="1"/>
      <p:bldP spid="3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84E5-AF18-6B07-8E9C-54158FA3552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A653665-D6CA-18FE-E91A-1148869905E3}"/>
              </a:ext>
            </a:extLst>
          </p:cNvPr>
          <p:cNvPicPr>
            <a:picLocks noChangeAspect="1"/>
          </p:cNvPicPr>
          <p:nvPr/>
        </p:nvPicPr>
        <p:blipFill>
          <a:blip r:embed="rId2"/>
          <a:srcRect/>
          <a:stretch>
            <a:fillRect/>
          </a:stretch>
        </p:blipFill>
        <p:spPr>
          <a:xfrm>
            <a:off x="288212" y="162119"/>
            <a:ext cx="11615576" cy="6533762"/>
          </a:xfrm>
          <a:prstGeom prst="rect">
            <a:avLst/>
          </a:prstGeom>
          <a:ln>
            <a:noFill/>
          </a:ln>
          <a:effectLst>
            <a:softEdge rad="112500"/>
          </a:effectLst>
        </p:spPr>
      </p:pic>
      <p:sp>
        <p:nvSpPr>
          <p:cNvPr id="2" name="Title 1">
            <a:extLst>
              <a:ext uri="{FF2B5EF4-FFF2-40B4-BE49-F238E27FC236}">
                <a16:creationId xmlns:a16="http://schemas.microsoft.com/office/drawing/2014/main" id="{A6240CFE-DC14-19D4-7F2C-9A83203B13AD}"/>
              </a:ext>
            </a:extLst>
          </p:cNvPr>
          <p:cNvSpPr>
            <a:spLocks noGrp="1"/>
          </p:cNvSpPr>
          <p:nvPr>
            <p:ph type="title"/>
          </p:nvPr>
        </p:nvSpPr>
        <p:spPr>
          <a:xfrm>
            <a:off x="1051560" y="1432223"/>
            <a:ext cx="9966960" cy="3035808"/>
          </a:xfrm>
        </p:spPr>
        <p:txBody>
          <a:bodyPr vert="horz" lIns="91440" tIns="45720" rIns="91440" bIns="45720" rtlCol="0" anchor="b">
            <a:normAutofit/>
          </a:bodyPr>
          <a:lstStyle/>
          <a:p>
            <a:pPr>
              <a:lnSpc>
                <a:spcPct val="80000"/>
              </a:lnSpc>
            </a:pPr>
            <a:r>
              <a:rPr lang="en-US" sz="9600" dirty="0">
                <a:ln>
                  <a:solidFill>
                    <a:schemeClr val="tx1"/>
                  </a:solidFill>
                </a:ln>
                <a:solidFill>
                  <a:srgbClr val="FFFFFF"/>
                </a:solidFill>
              </a:rPr>
              <a:t>Air Barriers</a:t>
            </a:r>
          </a:p>
        </p:txBody>
      </p:sp>
    </p:spTree>
    <p:extLst>
      <p:ext uri="{BB962C8B-B14F-4D97-AF65-F5344CB8AC3E}">
        <p14:creationId xmlns:p14="http://schemas.microsoft.com/office/powerpoint/2010/main" val="1731569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1AE9A-E1F2-20BF-DCA1-87EA71F151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029941-A33A-30D8-E649-E59379078878}"/>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CEEE154A-628B-3C65-1D89-89915031B760}"/>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86F9A3A1-CA35-0124-BAF7-B031B536ECFD}"/>
              </a:ext>
            </a:extLst>
          </p:cNvPr>
          <p:cNvSpPr>
            <a:spLocks noGrp="1"/>
          </p:cNvSpPr>
          <p:nvPr>
            <p:ph type="sldNum" sz="quarter" idx="12"/>
          </p:nvPr>
        </p:nvSpPr>
        <p:spPr/>
        <p:txBody>
          <a:bodyPr/>
          <a:lstStyle/>
          <a:p>
            <a:fld id="{6D22F896-40B5-4ADD-8801-0D06FADFA095}" type="slidenum">
              <a:rPr lang="en-US" smtClean="0"/>
              <a:t>6</a:t>
            </a:fld>
            <a:endParaRPr lang="en-US" dirty="0"/>
          </a:p>
        </p:txBody>
      </p:sp>
      <p:pic>
        <p:nvPicPr>
          <p:cNvPr id="9" name="Picture 8">
            <a:extLst>
              <a:ext uri="{FF2B5EF4-FFF2-40B4-BE49-F238E27FC236}">
                <a16:creationId xmlns:a16="http://schemas.microsoft.com/office/drawing/2014/main" id="{48895C79-F204-957A-1B68-BD5F375166D5}"/>
              </a:ext>
            </a:extLst>
          </p:cNvPr>
          <p:cNvPicPr>
            <a:picLocks noChangeAspect="1"/>
          </p:cNvPicPr>
          <p:nvPr/>
        </p:nvPicPr>
        <p:blipFill>
          <a:blip r:embed="rId2"/>
          <a:stretch>
            <a:fillRect/>
          </a:stretch>
        </p:blipFill>
        <p:spPr>
          <a:xfrm>
            <a:off x="7922202" y="5775324"/>
            <a:ext cx="1824471" cy="1029821"/>
          </a:xfrm>
          <a:prstGeom prst="rect">
            <a:avLst/>
          </a:prstGeom>
        </p:spPr>
      </p:pic>
      <p:pic>
        <p:nvPicPr>
          <p:cNvPr id="12" name="Picture 11">
            <a:extLst>
              <a:ext uri="{FF2B5EF4-FFF2-40B4-BE49-F238E27FC236}">
                <a16:creationId xmlns:a16="http://schemas.microsoft.com/office/drawing/2014/main" id="{867AF082-660D-7174-1B9A-BC5E2A76680A}"/>
              </a:ext>
            </a:extLst>
          </p:cNvPr>
          <p:cNvPicPr>
            <a:picLocks noChangeAspect="1"/>
          </p:cNvPicPr>
          <p:nvPr/>
        </p:nvPicPr>
        <p:blipFill>
          <a:blip r:embed="rId3"/>
          <a:stretch>
            <a:fillRect/>
          </a:stretch>
        </p:blipFill>
        <p:spPr>
          <a:xfrm>
            <a:off x="6950364" y="810778"/>
            <a:ext cx="2888820" cy="3792220"/>
          </a:xfrm>
          <a:prstGeom prst="rect">
            <a:avLst/>
          </a:prstGeom>
        </p:spPr>
      </p:pic>
      <p:pic>
        <p:nvPicPr>
          <p:cNvPr id="10" name="Picture 9">
            <a:extLst>
              <a:ext uri="{FF2B5EF4-FFF2-40B4-BE49-F238E27FC236}">
                <a16:creationId xmlns:a16="http://schemas.microsoft.com/office/drawing/2014/main" id="{CBF06A2E-7296-3DEA-4CC9-24D68977E0E4}"/>
              </a:ext>
            </a:extLst>
          </p:cNvPr>
          <p:cNvPicPr>
            <a:picLocks noChangeAspect="1"/>
          </p:cNvPicPr>
          <p:nvPr/>
        </p:nvPicPr>
        <p:blipFill>
          <a:blip r:embed="rId4"/>
          <a:stretch>
            <a:fillRect/>
          </a:stretch>
        </p:blipFill>
        <p:spPr>
          <a:xfrm>
            <a:off x="8137957" y="1518744"/>
            <a:ext cx="2888820" cy="3800174"/>
          </a:xfrm>
          <a:prstGeom prst="rect">
            <a:avLst/>
          </a:prstGeom>
        </p:spPr>
      </p:pic>
      <p:sp>
        <p:nvSpPr>
          <p:cNvPr id="13" name="TextBox 12">
            <a:extLst>
              <a:ext uri="{FF2B5EF4-FFF2-40B4-BE49-F238E27FC236}">
                <a16:creationId xmlns:a16="http://schemas.microsoft.com/office/drawing/2014/main" id="{11D7711D-C3C5-D740-F2A0-A4B15F2FBF0C}"/>
              </a:ext>
            </a:extLst>
          </p:cNvPr>
          <p:cNvSpPr txBox="1"/>
          <p:nvPr/>
        </p:nvSpPr>
        <p:spPr>
          <a:xfrm>
            <a:off x="2825460" y="749789"/>
            <a:ext cx="3120589" cy="369332"/>
          </a:xfrm>
          <a:prstGeom prst="rect">
            <a:avLst/>
          </a:prstGeom>
          <a:noFill/>
        </p:spPr>
        <p:txBody>
          <a:bodyPr wrap="square" rtlCol="0">
            <a:spAutoFit/>
          </a:bodyPr>
          <a:lstStyle/>
          <a:p>
            <a:r>
              <a:rPr lang="en-US" dirty="0"/>
              <a:t>SB1202 &amp; ESS</a:t>
            </a:r>
          </a:p>
        </p:txBody>
      </p:sp>
      <p:pic>
        <p:nvPicPr>
          <p:cNvPr id="15" name="Picture 14">
            <a:extLst>
              <a:ext uri="{FF2B5EF4-FFF2-40B4-BE49-F238E27FC236}">
                <a16:creationId xmlns:a16="http://schemas.microsoft.com/office/drawing/2014/main" id="{87CC6CFC-49F1-F00F-E0F9-C8295FABCE91}"/>
              </a:ext>
            </a:extLst>
          </p:cNvPr>
          <p:cNvPicPr>
            <a:picLocks noChangeAspect="1"/>
          </p:cNvPicPr>
          <p:nvPr/>
        </p:nvPicPr>
        <p:blipFill>
          <a:blip r:embed="rId5"/>
          <a:stretch>
            <a:fillRect/>
          </a:stretch>
        </p:blipFill>
        <p:spPr>
          <a:xfrm>
            <a:off x="2171370" y="1230905"/>
            <a:ext cx="4428768" cy="1842999"/>
          </a:xfrm>
          <a:prstGeom prst="rect">
            <a:avLst/>
          </a:prstGeom>
        </p:spPr>
      </p:pic>
      <p:sp>
        <p:nvSpPr>
          <p:cNvPr id="20" name="Rectangle 19">
            <a:extLst>
              <a:ext uri="{FF2B5EF4-FFF2-40B4-BE49-F238E27FC236}">
                <a16:creationId xmlns:a16="http://schemas.microsoft.com/office/drawing/2014/main" id="{7842B9A0-C976-55AC-B9ED-1F277655704C}"/>
              </a:ext>
            </a:extLst>
          </p:cNvPr>
          <p:cNvSpPr/>
          <p:nvPr/>
        </p:nvSpPr>
        <p:spPr>
          <a:xfrm>
            <a:off x="2198528" y="2335794"/>
            <a:ext cx="4356179" cy="262551"/>
          </a:xfrm>
          <a:prstGeom prst="rect">
            <a:avLst/>
          </a:prstGeom>
          <a:solidFill>
            <a:srgbClr val="FFFF00">
              <a:alpha val="50000"/>
            </a:srgb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Arrow: Striped Right 21">
            <a:extLst>
              <a:ext uri="{FF2B5EF4-FFF2-40B4-BE49-F238E27FC236}">
                <a16:creationId xmlns:a16="http://schemas.microsoft.com/office/drawing/2014/main" id="{F9AEFA26-EA84-BA2A-1F38-FA1C122E28D9}"/>
              </a:ext>
            </a:extLst>
          </p:cNvPr>
          <p:cNvSpPr/>
          <p:nvPr/>
        </p:nvSpPr>
        <p:spPr>
          <a:xfrm>
            <a:off x="6320918" y="4177426"/>
            <a:ext cx="2073856" cy="405911"/>
          </a:xfrm>
          <a:prstGeom prst="stripedRightArrow">
            <a:avLst/>
          </a:prstGeom>
          <a:solidFill>
            <a:srgbClr val="FFFF0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556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7ADCE-45DA-3B65-79D9-22A839DE9FB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96F3596-EF10-70E6-8B6C-69C531B21BD8}"/>
              </a:ext>
            </a:extLst>
          </p:cNvPr>
          <p:cNvPicPr>
            <a:picLocks noChangeAspect="1"/>
          </p:cNvPicPr>
          <p:nvPr/>
        </p:nvPicPr>
        <p:blipFill>
          <a:blip r:embed="rId2"/>
          <a:stretch>
            <a:fillRect/>
          </a:stretch>
        </p:blipFill>
        <p:spPr>
          <a:xfrm>
            <a:off x="1524000" y="0"/>
            <a:ext cx="9144000" cy="6858000"/>
          </a:xfrm>
          <a:prstGeom prst="rect">
            <a:avLst/>
          </a:prstGeom>
          <a:ln>
            <a:noFill/>
          </a:ln>
          <a:effectLst>
            <a:softEdge rad="112500"/>
          </a:effectLst>
        </p:spPr>
      </p:pic>
      <p:sp>
        <p:nvSpPr>
          <p:cNvPr id="7" name="Oval 6">
            <a:extLst>
              <a:ext uri="{FF2B5EF4-FFF2-40B4-BE49-F238E27FC236}">
                <a16:creationId xmlns:a16="http://schemas.microsoft.com/office/drawing/2014/main" id="{46BE6F00-494F-03C8-1B5E-DFDFD36BFC8B}"/>
              </a:ext>
            </a:extLst>
          </p:cNvPr>
          <p:cNvSpPr/>
          <p:nvPr/>
        </p:nvSpPr>
        <p:spPr>
          <a:xfrm rot="18855944">
            <a:off x="6112693" y="2697769"/>
            <a:ext cx="1297823" cy="1462462"/>
          </a:xfrm>
          <a:prstGeom prst="ellipse">
            <a:avLst/>
          </a:prstGeom>
          <a:solidFill>
            <a:srgbClr val="FFFF00">
              <a:alpha val="12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0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509C0-A21E-500B-F41A-0504B1BEA4C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E54E23F-6190-B7FF-3D9D-522255A287F7}"/>
              </a:ext>
            </a:extLst>
          </p:cNvPr>
          <p:cNvPicPr>
            <a:picLocks noChangeAspect="1"/>
          </p:cNvPicPr>
          <p:nvPr/>
        </p:nvPicPr>
        <p:blipFill>
          <a:blip r:embed="rId3"/>
          <a:stretch>
            <a:fillRect/>
          </a:stretch>
        </p:blipFill>
        <p:spPr>
          <a:xfrm>
            <a:off x="1656784" y="154235"/>
            <a:ext cx="8878432" cy="6658824"/>
          </a:xfrm>
          <a:prstGeom prst="rect">
            <a:avLst/>
          </a:prstGeom>
          <a:ln>
            <a:noFill/>
          </a:ln>
          <a:effectLst>
            <a:softEdge rad="112500"/>
          </a:effectLst>
        </p:spPr>
      </p:pic>
      <p:sp>
        <p:nvSpPr>
          <p:cNvPr id="6" name="Oval 5">
            <a:extLst>
              <a:ext uri="{FF2B5EF4-FFF2-40B4-BE49-F238E27FC236}">
                <a16:creationId xmlns:a16="http://schemas.microsoft.com/office/drawing/2014/main" id="{815067EC-C27D-53BD-1C5B-4A85F083666E}"/>
              </a:ext>
            </a:extLst>
          </p:cNvPr>
          <p:cNvSpPr/>
          <p:nvPr/>
        </p:nvSpPr>
        <p:spPr>
          <a:xfrm rot="18855944">
            <a:off x="3637167" y="2988512"/>
            <a:ext cx="1056373" cy="1111274"/>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F2AD14A-4E83-A936-F5F9-9C24AAF75E46}"/>
              </a:ext>
            </a:extLst>
          </p:cNvPr>
          <p:cNvSpPr/>
          <p:nvPr/>
        </p:nvSpPr>
        <p:spPr>
          <a:xfrm rot="18855944">
            <a:off x="6120019" y="4428654"/>
            <a:ext cx="1056373" cy="1111274"/>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449F609-9E12-C465-467A-3BC7980123EF}"/>
              </a:ext>
            </a:extLst>
          </p:cNvPr>
          <p:cNvSpPr/>
          <p:nvPr/>
        </p:nvSpPr>
        <p:spPr>
          <a:xfrm rot="18855944">
            <a:off x="5873988" y="3080500"/>
            <a:ext cx="1056373" cy="1111274"/>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03BBE11-275B-BB4A-FAB8-0B4D68BB88D8}"/>
              </a:ext>
            </a:extLst>
          </p:cNvPr>
          <p:cNvSpPr/>
          <p:nvPr/>
        </p:nvSpPr>
        <p:spPr>
          <a:xfrm rot="18855944">
            <a:off x="7899181" y="3264481"/>
            <a:ext cx="1056373" cy="1111274"/>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BC7CC8B-402D-0306-6ECE-BBD19645B942}"/>
              </a:ext>
            </a:extLst>
          </p:cNvPr>
          <p:cNvSpPr/>
          <p:nvPr/>
        </p:nvSpPr>
        <p:spPr>
          <a:xfrm rot="18855944">
            <a:off x="4461141" y="3034506"/>
            <a:ext cx="1056373" cy="1111274"/>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00DC977-DFBB-18A9-C7BE-000AF4CDC84D}"/>
              </a:ext>
            </a:extLst>
          </p:cNvPr>
          <p:cNvSpPr/>
          <p:nvPr/>
        </p:nvSpPr>
        <p:spPr>
          <a:xfrm rot="18855944">
            <a:off x="6946726" y="3172489"/>
            <a:ext cx="1056373" cy="1111274"/>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0DFFE61-E428-26A2-3043-6EE4FDC06E13}"/>
              </a:ext>
            </a:extLst>
          </p:cNvPr>
          <p:cNvSpPr txBox="1"/>
          <p:nvPr/>
        </p:nvSpPr>
        <p:spPr>
          <a:xfrm>
            <a:off x="4931919" y="229598"/>
            <a:ext cx="5591446" cy="1200329"/>
          </a:xfrm>
          <a:prstGeom prst="rect">
            <a:avLst/>
          </a:prstGeom>
          <a:solidFill>
            <a:schemeClr val="bg1"/>
          </a:solidFill>
          <a:ln>
            <a:solidFill>
              <a:schemeClr val="tx1"/>
            </a:solidFill>
          </a:ln>
        </p:spPr>
        <p:txBody>
          <a:bodyPr wrap="square" rtlCol="0">
            <a:spAutoFit/>
          </a:bodyPr>
          <a:lstStyle/>
          <a:p>
            <a:r>
              <a:rPr lang="en-US" dirty="0">
                <a:hlinkClick r:id="rId4"/>
              </a:rPr>
              <a:t>https://codes.iccsafe.org/content/IRC2024V2.0/chapter-11-re-energy-efficiency#IRC2024V2.0_Pt04_Ch11_SecN1102.5.1.1_TblN1102.5.1.1</a:t>
            </a:r>
            <a:endParaRPr lang="en-US" dirty="0"/>
          </a:p>
        </p:txBody>
      </p:sp>
    </p:spTree>
    <p:extLst>
      <p:ext uri="{BB962C8B-B14F-4D97-AF65-F5344CB8AC3E}">
        <p14:creationId xmlns:p14="http://schemas.microsoft.com/office/powerpoint/2010/main" val="272785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500"/>
                                        <p:tgtEl>
                                          <p:spTgt spid="6"/>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500"/>
                                        <p:tgtEl>
                                          <p:spTgt spid="10"/>
                                        </p:tgtEl>
                                      </p:cBhvr>
                                    </p:animEffect>
                                  </p:childTnLst>
                                </p:cTn>
                              </p:par>
                            </p:childTnLst>
                          </p:cTn>
                        </p:par>
                        <p:par>
                          <p:cTn id="12" fill="hold">
                            <p:stCondLst>
                              <p:cond delay="1000"/>
                            </p:stCondLst>
                            <p:childTnLst>
                              <p:par>
                                <p:cTn id="13" presetID="6" presetClass="entr" presetSubtype="16"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500"/>
                                        <p:tgtEl>
                                          <p:spTgt spid="8"/>
                                        </p:tgtEl>
                                      </p:cBhvr>
                                    </p:animEffect>
                                  </p:childTnLst>
                                </p:cTn>
                              </p:par>
                            </p:childTnLst>
                          </p:cTn>
                        </p:par>
                        <p:par>
                          <p:cTn id="16" fill="hold">
                            <p:stCondLst>
                              <p:cond delay="1500"/>
                            </p:stCondLst>
                            <p:childTnLst>
                              <p:par>
                                <p:cTn id="17" presetID="6" presetClass="entr" presetSubtype="16"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500"/>
                                        <p:tgtEl>
                                          <p:spTgt spid="11"/>
                                        </p:tgtEl>
                                      </p:cBhvr>
                                    </p:animEffect>
                                  </p:childTnLst>
                                </p:cTn>
                              </p:par>
                            </p:childTnLst>
                          </p:cTn>
                        </p:par>
                        <p:par>
                          <p:cTn id="20" fill="hold">
                            <p:stCondLst>
                              <p:cond delay="2000"/>
                            </p:stCondLst>
                            <p:childTnLst>
                              <p:par>
                                <p:cTn id="21" presetID="6" presetClass="entr" presetSubtype="16"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500"/>
                                        <p:tgtEl>
                                          <p:spTgt spid="9"/>
                                        </p:tgtEl>
                                      </p:cBhvr>
                                    </p:animEffect>
                                  </p:childTnLst>
                                </p:cTn>
                              </p:par>
                            </p:childTnLst>
                          </p:cTn>
                        </p:par>
                        <p:par>
                          <p:cTn id="24" fill="hold">
                            <p:stCondLst>
                              <p:cond delay="2500"/>
                            </p:stCondLst>
                            <p:childTnLst>
                              <p:par>
                                <p:cTn id="25" presetID="6" presetClass="entr" presetSubtype="16"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57EED-54FB-83B3-513A-1ECB1323ECE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474F1E8-4817-8814-16C9-512C239C3E15}"/>
              </a:ext>
            </a:extLst>
          </p:cNvPr>
          <p:cNvPicPr>
            <a:picLocks noChangeAspect="1"/>
          </p:cNvPicPr>
          <p:nvPr/>
        </p:nvPicPr>
        <p:blipFill>
          <a:blip r:embed="rId3"/>
          <a:stretch>
            <a:fillRect/>
          </a:stretch>
        </p:blipFill>
        <p:spPr>
          <a:xfrm>
            <a:off x="1777497" y="198044"/>
            <a:ext cx="8516293" cy="6465305"/>
          </a:xfrm>
          <a:prstGeom prst="rect">
            <a:avLst/>
          </a:prstGeom>
          <a:ln>
            <a:noFill/>
          </a:ln>
          <a:effectLst>
            <a:softEdge rad="112500"/>
          </a:effectLst>
        </p:spPr>
      </p:pic>
      <p:sp>
        <p:nvSpPr>
          <p:cNvPr id="5" name="Oval 4">
            <a:extLst>
              <a:ext uri="{FF2B5EF4-FFF2-40B4-BE49-F238E27FC236}">
                <a16:creationId xmlns:a16="http://schemas.microsoft.com/office/drawing/2014/main" id="{58FDFB41-A6B8-15A4-7068-674326678D6B}"/>
              </a:ext>
            </a:extLst>
          </p:cNvPr>
          <p:cNvSpPr/>
          <p:nvPr/>
        </p:nvSpPr>
        <p:spPr>
          <a:xfrm>
            <a:off x="5213042" y="1010333"/>
            <a:ext cx="1553380" cy="4158395"/>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12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681B2-0720-0DAE-528B-2DA3C85ADF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DC717D5-012B-DA4F-69E2-B7326C9DCDC5}"/>
              </a:ext>
            </a:extLst>
          </p:cNvPr>
          <p:cNvPicPr>
            <a:picLocks noChangeAspect="1"/>
          </p:cNvPicPr>
          <p:nvPr/>
        </p:nvPicPr>
        <p:blipFill>
          <a:blip r:embed="rId3"/>
          <a:stretch>
            <a:fillRect/>
          </a:stretch>
        </p:blipFill>
        <p:spPr>
          <a:xfrm>
            <a:off x="1813711" y="99588"/>
            <a:ext cx="8878432" cy="6658824"/>
          </a:xfrm>
          <a:prstGeom prst="rect">
            <a:avLst/>
          </a:prstGeom>
          <a:ln>
            <a:noFill/>
          </a:ln>
          <a:effectLst>
            <a:softEdge rad="112500"/>
          </a:effectLst>
        </p:spPr>
      </p:pic>
      <p:sp>
        <p:nvSpPr>
          <p:cNvPr id="4" name="Oval 3">
            <a:extLst>
              <a:ext uri="{FF2B5EF4-FFF2-40B4-BE49-F238E27FC236}">
                <a16:creationId xmlns:a16="http://schemas.microsoft.com/office/drawing/2014/main" id="{0951C0F2-860D-6F58-DB8D-55305F12187B}"/>
              </a:ext>
            </a:extLst>
          </p:cNvPr>
          <p:cNvSpPr/>
          <p:nvPr/>
        </p:nvSpPr>
        <p:spPr>
          <a:xfrm rot="18855944">
            <a:off x="6967809" y="3635406"/>
            <a:ext cx="1550427" cy="1636841"/>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ADAD31B-B252-980A-1D51-EE70A93558EB}"/>
              </a:ext>
            </a:extLst>
          </p:cNvPr>
          <p:cNvSpPr/>
          <p:nvPr/>
        </p:nvSpPr>
        <p:spPr>
          <a:xfrm rot="18855944">
            <a:off x="1944617" y="5300266"/>
            <a:ext cx="1497963" cy="1569120"/>
          </a:xfrm>
          <a:prstGeom prst="ellipse">
            <a:avLst/>
          </a:prstGeom>
          <a:solidFill>
            <a:srgbClr val="FFFF00">
              <a:alpha val="1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053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00"/>
                                        <p:tgtEl>
                                          <p:spTgt spid="4"/>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30D7C-372A-D98C-A709-CFDA873BB53F}"/>
            </a:ext>
          </a:extLst>
        </p:cNvPr>
        <p:cNvGrpSpPr/>
        <p:nvPr/>
      </p:nvGrpSpPr>
      <p:grpSpPr>
        <a:xfrm>
          <a:off x="0" y="0"/>
          <a:ext cx="0" cy="0"/>
          <a:chOff x="0" y="0"/>
          <a:chExt cx="0" cy="0"/>
        </a:xfrm>
      </p:grpSpPr>
      <p:pic>
        <p:nvPicPr>
          <p:cNvPr id="59394" name="Graphic 1">
            <a:extLst>
              <a:ext uri="{FF2B5EF4-FFF2-40B4-BE49-F238E27FC236}">
                <a16:creationId xmlns:a16="http://schemas.microsoft.com/office/drawing/2014/main" id="{ED451ACB-1C27-562E-C440-94146E6EE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18" y="194103"/>
            <a:ext cx="11565263" cy="6505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EFD9417-7929-8F27-6A56-0D14D55F4D58}"/>
              </a:ext>
            </a:extLst>
          </p:cNvPr>
          <p:cNvSpPr/>
          <p:nvPr/>
        </p:nvSpPr>
        <p:spPr>
          <a:xfrm>
            <a:off x="3186820" y="1855960"/>
            <a:ext cx="8166226" cy="570369"/>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7D85941-FFB1-376E-F61B-EAB22D318820}"/>
              </a:ext>
            </a:extLst>
          </p:cNvPr>
          <p:cNvSpPr/>
          <p:nvPr/>
        </p:nvSpPr>
        <p:spPr>
          <a:xfrm>
            <a:off x="3186820" y="2688880"/>
            <a:ext cx="8166226" cy="298765"/>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EDD7D2C-0E2F-4C4D-73CA-C576E793537E}"/>
              </a:ext>
            </a:extLst>
          </p:cNvPr>
          <p:cNvSpPr/>
          <p:nvPr/>
        </p:nvSpPr>
        <p:spPr>
          <a:xfrm>
            <a:off x="3186820" y="2987645"/>
            <a:ext cx="8166226" cy="570369"/>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C7EB5F5-42B8-A79C-D982-CCEBB4146AD8}"/>
              </a:ext>
            </a:extLst>
          </p:cNvPr>
          <p:cNvSpPr/>
          <p:nvPr/>
        </p:nvSpPr>
        <p:spPr>
          <a:xfrm>
            <a:off x="3186820" y="3548956"/>
            <a:ext cx="8166226" cy="285185"/>
          </a:xfrm>
          <a:prstGeom prst="rect">
            <a:avLst/>
          </a:prstGeom>
          <a:solidFill>
            <a:schemeClr val="tx2">
              <a:lumMod val="7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322CA11-8FAE-B95E-9DB3-6CE45A85CD61}"/>
              </a:ext>
            </a:extLst>
          </p:cNvPr>
          <p:cNvSpPr/>
          <p:nvPr/>
        </p:nvSpPr>
        <p:spPr>
          <a:xfrm>
            <a:off x="3186820" y="3834142"/>
            <a:ext cx="8166226" cy="285184"/>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EA9D8F1-6FE8-BB4F-15DA-9097B1B2635A}"/>
              </a:ext>
            </a:extLst>
          </p:cNvPr>
          <p:cNvSpPr/>
          <p:nvPr/>
        </p:nvSpPr>
        <p:spPr>
          <a:xfrm>
            <a:off x="3186820" y="4629338"/>
            <a:ext cx="8166226" cy="285184"/>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9ECD0AF-7C9D-1FED-EB32-061961F2643E}"/>
              </a:ext>
            </a:extLst>
          </p:cNvPr>
          <p:cNvSpPr/>
          <p:nvPr/>
        </p:nvSpPr>
        <p:spPr>
          <a:xfrm>
            <a:off x="3186820" y="5209514"/>
            <a:ext cx="8166226" cy="570369"/>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409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56F42-959E-4A5E-2277-DE09F654D1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3FC4E-2E38-E762-33B5-EC08A904B4BB}"/>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7B8EC3F9-318D-C4F5-44C6-C4EC9CF09B6D}"/>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4F22ACAE-885A-9AD0-CF64-FB978F3A53A0}"/>
              </a:ext>
            </a:extLst>
          </p:cNvPr>
          <p:cNvSpPr>
            <a:spLocks noGrp="1"/>
          </p:cNvSpPr>
          <p:nvPr>
            <p:ph type="sldNum" sz="quarter" idx="12"/>
          </p:nvPr>
        </p:nvSpPr>
        <p:spPr/>
        <p:txBody>
          <a:bodyPr/>
          <a:lstStyle/>
          <a:p>
            <a:fld id="{6D22F896-40B5-4ADD-8801-0D06FADFA095}" type="slidenum">
              <a:rPr lang="en-US" smtClean="0"/>
              <a:t>7</a:t>
            </a:fld>
            <a:endParaRPr lang="en-US" dirty="0"/>
          </a:p>
        </p:txBody>
      </p:sp>
      <p:pic>
        <p:nvPicPr>
          <p:cNvPr id="9" name="Picture 8">
            <a:extLst>
              <a:ext uri="{FF2B5EF4-FFF2-40B4-BE49-F238E27FC236}">
                <a16:creationId xmlns:a16="http://schemas.microsoft.com/office/drawing/2014/main" id="{99979454-86DD-1054-14E6-B29FCE6F4490}"/>
              </a:ext>
            </a:extLst>
          </p:cNvPr>
          <p:cNvPicPr>
            <a:picLocks noChangeAspect="1"/>
          </p:cNvPicPr>
          <p:nvPr/>
        </p:nvPicPr>
        <p:blipFill>
          <a:blip r:embed="rId2"/>
          <a:stretch>
            <a:fillRect/>
          </a:stretch>
        </p:blipFill>
        <p:spPr>
          <a:xfrm>
            <a:off x="7922202" y="5775324"/>
            <a:ext cx="1824471" cy="1029821"/>
          </a:xfrm>
          <a:prstGeom prst="rect">
            <a:avLst/>
          </a:prstGeom>
        </p:spPr>
      </p:pic>
      <p:pic>
        <p:nvPicPr>
          <p:cNvPr id="1026" name="Picture 2" descr="what do grey squirrels eat: grey squirrel tree – CEQP">
            <a:extLst>
              <a:ext uri="{FF2B5EF4-FFF2-40B4-BE49-F238E27FC236}">
                <a16:creationId xmlns:a16="http://schemas.microsoft.com/office/drawing/2014/main" id="{3A7DA90F-F4F8-1AF1-A4A0-3B2D7BC73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687" y="0"/>
            <a:ext cx="10300313" cy="68668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A6C68AD-EC31-2899-6FBA-7FDD2B1AA493}"/>
              </a:ext>
            </a:extLst>
          </p:cNvPr>
          <p:cNvSpPr/>
          <p:nvPr/>
        </p:nvSpPr>
        <p:spPr>
          <a:xfrm rot="16200000">
            <a:off x="-1117621" y="2801158"/>
            <a:ext cx="4124399" cy="1569660"/>
          </a:xfrm>
          <a:prstGeom prst="rect">
            <a:avLst/>
          </a:prstGeom>
          <a:noFill/>
        </p:spPr>
        <p:txBody>
          <a:bodyPr wrap="none" lIns="91440" tIns="45720" rIns="91440" bIns="45720">
            <a:spAutoFit/>
          </a:bodyPr>
          <a:lstStyle/>
          <a:p>
            <a:pPr algn="ctr"/>
            <a:r>
              <a:rPr lang="en-US" sz="9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Squirrel</a:t>
            </a:r>
          </a:p>
        </p:txBody>
      </p:sp>
      <p:sp>
        <p:nvSpPr>
          <p:cNvPr id="8" name="TextBox 7">
            <a:extLst>
              <a:ext uri="{FF2B5EF4-FFF2-40B4-BE49-F238E27FC236}">
                <a16:creationId xmlns:a16="http://schemas.microsoft.com/office/drawing/2014/main" id="{8534E323-7500-E7FB-7B3B-C2B9D24A57A9}"/>
              </a:ext>
            </a:extLst>
          </p:cNvPr>
          <p:cNvSpPr txBox="1"/>
          <p:nvPr/>
        </p:nvSpPr>
        <p:spPr>
          <a:xfrm>
            <a:off x="2163778" y="719498"/>
            <a:ext cx="3784349" cy="3416320"/>
          </a:xfrm>
          <a:prstGeom prst="rect">
            <a:avLst/>
          </a:prstGeom>
          <a:noFill/>
        </p:spPr>
        <p:txBody>
          <a:bodyPr wrap="square" rtlCol="0">
            <a:spAutoFit/>
          </a:bodyPr>
          <a:lstStyle/>
          <a:p>
            <a:r>
              <a:rPr lang="en-US" dirty="0"/>
              <a:t>2024 IMC 304.3</a:t>
            </a:r>
          </a:p>
          <a:p>
            <a:endParaRPr lang="en-US" dirty="0"/>
          </a:p>
          <a:p>
            <a:r>
              <a:rPr lang="en-US" dirty="0"/>
              <a:t>Equipment and appliances having an ignition source and located in hazardous locations and…private garages…shall be elevated 18” above the floor…</a:t>
            </a:r>
          </a:p>
          <a:p>
            <a:endParaRPr lang="en-US" dirty="0"/>
          </a:p>
          <a:p>
            <a:r>
              <a:rPr lang="en-US" dirty="0"/>
              <a:t>Exception: …not required for appliances that are listed as flammable vapor ignition resistant. (FVIR)</a:t>
            </a:r>
          </a:p>
        </p:txBody>
      </p:sp>
      <p:sp>
        <p:nvSpPr>
          <p:cNvPr id="11" name="TextBox 10">
            <a:extLst>
              <a:ext uri="{FF2B5EF4-FFF2-40B4-BE49-F238E27FC236}">
                <a16:creationId xmlns:a16="http://schemas.microsoft.com/office/drawing/2014/main" id="{2B4F6856-444B-6CDF-DB6A-79B0A6DC82F8}"/>
              </a:ext>
            </a:extLst>
          </p:cNvPr>
          <p:cNvSpPr txBox="1"/>
          <p:nvPr/>
        </p:nvSpPr>
        <p:spPr>
          <a:xfrm>
            <a:off x="2163777" y="4307828"/>
            <a:ext cx="3784349" cy="2585323"/>
          </a:xfrm>
          <a:prstGeom prst="rect">
            <a:avLst/>
          </a:prstGeom>
          <a:noFill/>
        </p:spPr>
        <p:txBody>
          <a:bodyPr wrap="square" rtlCol="0">
            <a:spAutoFit/>
          </a:bodyPr>
          <a:lstStyle/>
          <a:p>
            <a:r>
              <a:rPr lang="en-US" dirty="0"/>
              <a:t>ESS is not an appliance regulated by the IMC but is equipment is a component permanently installed and integrated to control environmental conditions. </a:t>
            </a:r>
          </a:p>
          <a:p>
            <a:endParaRPr lang="en-US" dirty="0"/>
          </a:p>
          <a:p>
            <a:r>
              <a:rPr lang="en-US" dirty="0"/>
              <a:t>Control is a manual or automatic devise designed to regulate the…electrical supply to…a mechanical system.</a:t>
            </a:r>
          </a:p>
        </p:txBody>
      </p:sp>
      <p:sp>
        <p:nvSpPr>
          <p:cNvPr id="16" name="Thought Bubble: Cloud 15">
            <a:extLst>
              <a:ext uri="{FF2B5EF4-FFF2-40B4-BE49-F238E27FC236}">
                <a16:creationId xmlns:a16="http://schemas.microsoft.com/office/drawing/2014/main" id="{6FDAA526-F3D3-2164-F91E-AD3EE34D580A}"/>
              </a:ext>
            </a:extLst>
          </p:cNvPr>
          <p:cNvSpPr/>
          <p:nvPr/>
        </p:nvSpPr>
        <p:spPr>
          <a:xfrm>
            <a:off x="8208784" y="167480"/>
            <a:ext cx="3784349" cy="1996298"/>
          </a:xfrm>
          <a:prstGeom prst="cloudCallout">
            <a:avLst>
              <a:gd name="adj1" fmla="val -60785"/>
              <a:gd name="adj2" fmla="val 1306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Does an ESS need to be elevated in a garage?</a:t>
            </a:r>
          </a:p>
          <a:p>
            <a:pPr algn="ctr"/>
            <a:endParaRPr lang="en-US" dirty="0"/>
          </a:p>
        </p:txBody>
      </p:sp>
    </p:spTree>
    <p:extLst>
      <p:ext uri="{BB962C8B-B14F-4D97-AF65-F5344CB8AC3E}">
        <p14:creationId xmlns:p14="http://schemas.microsoft.com/office/powerpoint/2010/main" val="14844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58D1F-4B5E-B5B5-8572-36B5FC291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48CE0B-0D31-DD07-66E7-CAECCD646257}"/>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EBFCBF70-9175-DA9E-80F3-317E12BE014A}"/>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4BD5370F-0901-7EA3-2379-42DBCC51A7C7}"/>
              </a:ext>
            </a:extLst>
          </p:cNvPr>
          <p:cNvSpPr>
            <a:spLocks noGrp="1"/>
          </p:cNvSpPr>
          <p:nvPr>
            <p:ph type="sldNum" sz="quarter" idx="12"/>
          </p:nvPr>
        </p:nvSpPr>
        <p:spPr>
          <a:xfrm>
            <a:off x="10111701" y="5072435"/>
            <a:ext cx="389798" cy="259269"/>
          </a:xfrm>
        </p:spPr>
        <p:txBody>
          <a:bodyPr/>
          <a:lstStyle/>
          <a:p>
            <a:fld id="{6D22F896-40B5-4ADD-8801-0D06FADFA095}" type="slidenum">
              <a:rPr lang="en-US" smtClean="0"/>
              <a:t>8</a:t>
            </a:fld>
            <a:endParaRPr lang="en-US" dirty="0"/>
          </a:p>
        </p:txBody>
      </p:sp>
      <p:pic>
        <p:nvPicPr>
          <p:cNvPr id="9" name="Picture 8">
            <a:extLst>
              <a:ext uri="{FF2B5EF4-FFF2-40B4-BE49-F238E27FC236}">
                <a16:creationId xmlns:a16="http://schemas.microsoft.com/office/drawing/2014/main" id="{16539E79-BEC2-4247-5B0E-4293D2556F9D}"/>
              </a:ext>
            </a:extLst>
          </p:cNvPr>
          <p:cNvPicPr>
            <a:picLocks noChangeAspect="1"/>
          </p:cNvPicPr>
          <p:nvPr/>
        </p:nvPicPr>
        <p:blipFill>
          <a:blip r:embed="rId2"/>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1576586D-E1D8-7B80-165C-532DCAB0FF41}"/>
              </a:ext>
            </a:extLst>
          </p:cNvPr>
          <p:cNvSpPr txBox="1"/>
          <p:nvPr/>
        </p:nvSpPr>
        <p:spPr>
          <a:xfrm>
            <a:off x="2914650" y="1162050"/>
            <a:ext cx="4819650" cy="1754326"/>
          </a:xfrm>
          <a:prstGeom prst="rect">
            <a:avLst/>
          </a:prstGeom>
          <a:noFill/>
        </p:spPr>
        <p:txBody>
          <a:bodyPr wrap="square" rtlCol="0">
            <a:spAutoFit/>
          </a:bodyPr>
          <a:lstStyle/>
          <a:p>
            <a:r>
              <a:rPr lang="en-US" dirty="0"/>
              <a:t>Article 100 Metering Center</a:t>
            </a:r>
          </a:p>
          <a:p>
            <a:endParaRPr lang="en-US" dirty="0"/>
          </a:p>
          <a:p>
            <a:r>
              <a:rPr lang="en-US" dirty="0"/>
              <a:t>Definition is NEW</a:t>
            </a:r>
          </a:p>
          <a:p>
            <a:endParaRPr lang="en-US" dirty="0"/>
          </a:p>
          <a:p>
            <a:r>
              <a:rPr lang="en-US" u="sng" dirty="0">
                <a:solidFill>
                  <a:srgbClr val="FFFF00"/>
                </a:solidFill>
              </a:rPr>
              <a:t>A panelboard in an enclosure that also contains one or more meter sockets.</a:t>
            </a:r>
            <a:endParaRPr lang="en-US" dirty="0"/>
          </a:p>
        </p:txBody>
      </p:sp>
      <p:sp>
        <p:nvSpPr>
          <p:cNvPr id="12" name="TextBox 11">
            <a:extLst>
              <a:ext uri="{FF2B5EF4-FFF2-40B4-BE49-F238E27FC236}">
                <a16:creationId xmlns:a16="http://schemas.microsoft.com/office/drawing/2014/main" id="{7030953E-8BD1-26F0-34DB-AB787CB361B4}"/>
              </a:ext>
            </a:extLst>
          </p:cNvPr>
          <p:cNvSpPr txBox="1"/>
          <p:nvPr/>
        </p:nvSpPr>
        <p:spPr>
          <a:xfrm>
            <a:off x="2834408" y="3064462"/>
            <a:ext cx="4899892" cy="1200329"/>
          </a:xfrm>
          <a:prstGeom prst="rect">
            <a:avLst/>
          </a:prstGeom>
          <a:noFill/>
        </p:spPr>
        <p:txBody>
          <a:bodyPr wrap="square" rtlCol="0">
            <a:spAutoFit/>
          </a:bodyPr>
          <a:lstStyle/>
          <a:p>
            <a:r>
              <a:rPr lang="en-US" dirty="0"/>
              <a:t>A panelboard is a single or a group of panel units designed for assembly in the form as a single panel, including buses and automatic overcurrent devices…</a:t>
            </a:r>
          </a:p>
        </p:txBody>
      </p:sp>
      <p:pic>
        <p:nvPicPr>
          <p:cNvPr id="7" name="Picture 6">
            <a:extLst>
              <a:ext uri="{FF2B5EF4-FFF2-40B4-BE49-F238E27FC236}">
                <a16:creationId xmlns:a16="http://schemas.microsoft.com/office/drawing/2014/main" id="{C6F71FD0-EA1F-A682-BAA1-E8A32045D500}"/>
              </a:ext>
            </a:extLst>
          </p:cNvPr>
          <p:cNvPicPr>
            <a:picLocks noChangeAspect="1"/>
          </p:cNvPicPr>
          <p:nvPr/>
        </p:nvPicPr>
        <p:blipFill>
          <a:blip r:embed="rId3"/>
          <a:stretch>
            <a:fillRect/>
          </a:stretch>
        </p:blipFill>
        <p:spPr>
          <a:xfrm>
            <a:off x="4893921" y="4037963"/>
            <a:ext cx="1384811" cy="2571792"/>
          </a:xfrm>
          <a:prstGeom prst="rect">
            <a:avLst/>
          </a:prstGeom>
        </p:spPr>
      </p:pic>
      <p:pic>
        <p:nvPicPr>
          <p:cNvPr id="11" name="Picture 10">
            <a:extLst>
              <a:ext uri="{FF2B5EF4-FFF2-40B4-BE49-F238E27FC236}">
                <a16:creationId xmlns:a16="http://schemas.microsoft.com/office/drawing/2014/main" id="{0A25CA4B-62B0-0A22-9B40-E9F5E256E9C6}"/>
              </a:ext>
            </a:extLst>
          </p:cNvPr>
          <p:cNvPicPr>
            <a:picLocks noChangeAspect="1"/>
          </p:cNvPicPr>
          <p:nvPr/>
        </p:nvPicPr>
        <p:blipFill>
          <a:blip r:embed="rId4"/>
          <a:srcRect l="10944" t="30237" r="11551" b="36062"/>
          <a:stretch>
            <a:fillRect/>
          </a:stretch>
        </p:blipFill>
        <p:spPr>
          <a:xfrm rot="16200000">
            <a:off x="5192985" y="5486702"/>
            <a:ext cx="880033" cy="429309"/>
          </a:xfrm>
          <a:prstGeom prst="rect">
            <a:avLst/>
          </a:prstGeom>
        </p:spPr>
      </p:pic>
      <p:pic>
        <p:nvPicPr>
          <p:cNvPr id="15" name="Picture 14">
            <a:extLst>
              <a:ext uri="{FF2B5EF4-FFF2-40B4-BE49-F238E27FC236}">
                <a16:creationId xmlns:a16="http://schemas.microsoft.com/office/drawing/2014/main" id="{52EAFFE4-50D0-AD11-0426-6BD50F7C86FA}"/>
              </a:ext>
            </a:extLst>
          </p:cNvPr>
          <p:cNvPicPr>
            <a:picLocks noChangeAspect="1"/>
          </p:cNvPicPr>
          <p:nvPr/>
        </p:nvPicPr>
        <p:blipFill>
          <a:blip r:embed="rId5"/>
          <a:srcRect l="8901" t="7449" r="7799" b="4589"/>
          <a:stretch>
            <a:fillRect/>
          </a:stretch>
        </p:blipFill>
        <p:spPr>
          <a:xfrm rot="16200000">
            <a:off x="5370062" y="4797001"/>
            <a:ext cx="512624" cy="416053"/>
          </a:xfrm>
          <a:prstGeom prst="rect">
            <a:avLst/>
          </a:prstGeom>
        </p:spPr>
      </p:pic>
      <p:pic>
        <p:nvPicPr>
          <p:cNvPr id="17" name="Picture 16">
            <a:extLst>
              <a:ext uri="{FF2B5EF4-FFF2-40B4-BE49-F238E27FC236}">
                <a16:creationId xmlns:a16="http://schemas.microsoft.com/office/drawing/2014/main" id="{EEDFED75-3E16-DF72-A46E-D4E528A84398}"/>
              </a:ext>
            </a:extLst>
          </p:cNvPr>
          <p:cNvPicPr>
            <a:picLocks noChangeAspect="1"/>
          </p:cNvPicPr>
          <p:nvPr/>
        </p:nvPicPr>
        <p:blipFill>
          <a:blip r:embed="rId6"/>
          <a:srcRect l="27323" t="10421" r="6485" b="9884"/>
          <a:stretch>
            <a:fillRect/>
          </a:stretch>
        </p:blipFill>
        <p:spPr>
          <a:xfrm>
            <a:off x="8017774" y="1099836"/>
            <a:ext cx="3266020" cy="2891725"/>
          </a:xfrm>
          <a:prstGeom prst="rect">
            <a:avLst/>
          </a:prstGeom>
        </p:spPr>
      </p:pic>
    </p:spTree>
    <p:extLst>
      <p:ext uri="{BB962C8B-B14F-4D97-AF65-F5344CB8AC3E}">
        <p14:creationId xmlns:p14="http://schemas.microsoft.com/office/powerpoint/2010/main" val="168245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ircle(in)">
                                      <p:cBhvr>
                                        <p:cTn id="23" dur="2000"/>
                                        <p:tgtEl>
                                          <p:spTgt spid="15"/>
                                        </p:tgtEl>
                                      </p:cBhvr>
                                    </p:animEffect>
                                  </p:childTnLst>
                                </p:cTn>
                              </p:par>
                              <p:par>
                                <p:cTn id="24" presetID="6" presetClass="entr" presetSubtype="16"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2000"/>
                                        <p:tgtEl>
                                          <p:spTgt spid="17"/>
                                        </p:tgtEl>
                                      </p:cBhvr>
                                    </p:animEffect>
                                    <p:anim calcmode="lin" valueType="num">
                                      <p:cBhvr>
                                        <p:cTn id="32" dur="2000" fill="hold"/>
                                        <p:tgtEl>
                                          <p:spTgt spid="17"/>
                                        </p:tgtEl>
                                        <p:attrNameLst>
                                          <p:attrName>ppt_w</p:attrName>
                                        </p:attrNameLst>
                                      </p:cBhvr>
                                      <p:tavLst>
                                        <p:tav tm="0" fmla="#ppt_w*sin(2.5*pi*$)">
                                          <p:val>
                                            <p:fltVal val="0"/>
                                          </p:val>
                                        </p:tav>
                                        <p:tav tm="100000">
                                          <p:val>
                                            <p:fltVal val="1"/>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98905-FF4D-FAEF-36B8-9AEACA33D84B}"/>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C275F1C7-1E6F-7030-7F83-063E27B30F6C}"/>
              </a:ext>
            </a:extLst>
          </p:cNvPr>
          <p:cNvPicPr>
            <a:picLocks noChangeAspect="1"/>
          </p:cNvPicPr>
          <p:nvPr/>
        </p:nvPicPr>
        <p:blipFill>
          <a:blip r:embed="rId2"/>
          <a:stretch>
            <a:fillRect/>
          </a:stretch>
        </p:blipFill>
        <p:spPr>
          <a:xfrm>
            <a:off x="7922202" y="1560947"/>
            <a:ext cx="4012568" cy="2676384"/>
          </a:xfrm>
          <a:prstGeom prst="rect">
            <a:avLst/>
          </a:prstGeom>
        </p:spPr>
      </p:pic>
      <p:sp>
        <p:nvSpPr>
          <p:cNvPr id="2" name="Title 1">
            <a:extLst>
              <a:ext uri="{FF2B5EF4-FFF2-40B4-BE49-F238E27FC236}">
                <a16:creationId xmlns:a16="http://schemas.microsoft.com/office/drawing/2014/main" id="{28770308-11E6-60DB-D284-0A982733D9F9}"/>
              </a:ext>
            </a:extLst>
          </p:cNvPr>
          <p:cNvSpPr>
            <a:spLocks noGrp="1"/>
          </p:cNvSpPr>
          <p:nvPr>
            <p:ph type="ctrTitle"/>
          </p:nvPr>
        </p:nvSpPr>
        <p:spPr>
          <a:xfrm>
            <a:off x="2825460" y="167480"/>
            <a:ext cx="9221066" cy="552018"/>
          </a:xfrm>
        </p:spPr>
        <p:txBody>
          <a:bodyPr>
            <a:normAutofit/>
          </a:bodyPr>
          <a:lstStyle/>
          <a:p>
            <a:r>
              <a:rPr lang="en-US" sz="2800" dirty="0">
                <a:latin typeface="Arial" panose="020B0604020202020204" pitchFamily="34" charset="0"/>
                <a:cs typeface="Arial" panose="020B0604020202020204" pitchFamily="34" charset="0"/>
              </a:rPr>
              <a:t>2026 National Electrical Code (NEC) Changes</a:t>
            </a:r>
          </a:p>
        </p:txBody>
      </p:sp>
      <p:sp>
        <p:nvSpPr>
          <p:cNvPr id="4" name="Date Placeholder 3">
            <a:extLst>
              <a:ext uri="{FF2B5EF4-FFF2-40B4-BE49-F238E27FC236}">
                <a16:creationId xmlns:a16="http://schemas.microsoft.com/office/drawing/2014/main" id="{64C8C4CB-B909-C31C-4DB1-8858271C0923}"/>
              </a:ext>
            </a:extLst>
          </p:cNvPr>
          <p:cNvSpPr>
            <a:spLocks noGrp="1"/>
          </p:cNvSpPr>
          <p:nvPr>
            <p:ph type="dt" sz="half" idx="10"/>
          </p:nvPr>
        </p:nvSpPr>
        <p:spPr/>
        <p:txBody>
          <a:bodyPr/>
          <a:lstStyle/>
          <a:p>
            <a:fld id="{8B5695DD-33F7-40BF-9627-997E56D77935}" type="datetime2">
              <a:rPr lang="en-US" smtClean="0"/>
              <a:t>Thursday, May 21, 2026</a:t>
            </a:fld>
            <a:endParaRPr lang="en-US" dirty="0"/>
          </a:p>
        </p:txBody>
      </p:sp>
      <p:sp>
        <p:nvSpPr>
          <p:cNvPr id="5" name="Slide Number Placeholder 4">
            <a:extLst>
              <a:ext uri="{FF2B5EF4-FFF2-40B4-BE49-F238E27FC236}">
                <a16:creationId xmlns:a16="http://schemas.microsoft.com/office/drawing/2014/main" id="{77ECCEB7-06D8-0B61-EFDF-CB5E33A78728}"/>
              </a:ext>
            </a:extLst>
          </p:cNvPr>
          <p:cNvSpPr>
            <a:spLocks noGrp="1"/>
          </p:cNvSpPr>
          <p:nvPr>
            <p:ph type="sldNum" sz="quarter" idx="12"/>
          </p:nvPr>
        </p:nvSpPr>
        <p:spPr>
          <a:xfrm>
            <a:off x="10111701" y="5072435"/>
            <a:ext cx="389798" cy="259269"/>
          </a:xfrm>
        </p:spPr>
        <p:txBody>
          <a:bodyPr/>
          <a:lstStyle/>
          <a:p>
            <a:fld id="{6D22F896-40B5-4ADD-8801-0D06FADFA095}" type="slidenum">
              <a:rPr lang="en-US" smtClean="0"/>
              <a:t>9</a:t>
            </a:fld>
            <a:endParaRPr lang="en-US" dirty="0"/>
          </a:p>
        </p:txBody>
      </p:sp>
      <p:pic>
        <p:nvPicPr>
          <p:cNvPr id="9" name="Picture 8">
            <a:extLst>
              <a:ext uri="{FF2B5EF4-FFF2-40B4-BE49-F238E27FC236}">
                <a16:creationId xmlns:a16="http://schemas.microsoft.com/office/drawing/2014/main" id="{952820E6-433E-F304-D5BC-3EFB463E8735}"/>
              </a:ext>
            </a:extLst>
          </p:cNvPr>
          <p:cNvPicPr>
            <a:picLocks noChangeAspect="1"/>
          </p:cNvPicPr>
          <p:nvPr/>
        </p:nvPicPr>
        <p:blipFill>
          <a:blip r:embed="rId3"/>
          <a:stretch>
            <a:fillRect/>
          </a:stretch>
        </p:blipFill>
        <p:spPr>
          <a:xfrm>
            <a:off x="7922202" y="5775324"/>
            <a:ext cx="1824471" cy="1029821"/>
          </a:xfrm>
          <a:prstGeom prst="rect">
            <a:avLst/>
          </a:prstGeom>
        </p:spPr>
      </p:pic>
      <p:sp>
        <p:nvSpPr>
          <p:cNvPr id="10" name="TextBox 9">
            <a:extLst>
              <a:ext uri="{FF2B5EF4-FFF2-40B4-BE49-F238E27FC236}">
                <a16:creationId xmlns:a16="http://schemas.microsoft.com/office/drawing/2014/main" id="{F96EA68E-0694-A9D2-0815-C518B035CBAF}"/>
              </a:ext>
            </a:extLst>
          </p:cNvPr>
          <p:cNvSpPr txBox="1"/>
          <p:nvPr/>
        </p:nvSpPr>
        <p:spPr>
          <a:xfrm>
            <a:off x="2914650" y="1162050"/>
            <a:ext cx="4819650" cy="1754326"/>
          </a:xfrm>
          <a:prstGeom prst="rect">
            <a:avLst/>
          </a:prstGeom>
          <a:noFill/>
        </p:spPr>
        <p:txBody>
          <a:bodyPr wrap="square" rtlCol="0">
            <a:spAutoFit/>
          </a:bodyPr>
          <a:lstStyle/>
          <a:p>
            <a:r>
              <a:rPr lang="en-US" dirty="0"/>
              <a:t>Article 100 Pool</a:t>
            </a:r>
          </a:p>
          <a:p>
            <a:endParaRPr lang="en-US" dirty="0"/>
          </a:p>
          <a:p>
            <a:r>
              <a:rPr lang="en-US" dirty="0"/>
              <a:t>Definition is revised</a:t>
            </a:r>
          </a:p>
          <a:p>
            <a:endParaRPr lang="en-US" dirty="0"/>
          </a:p>
          <a:p>
            <a:r>
              <a:rPr lang="en-US" dirty="0"/>
              <a:t>Equipment designed to contain water for swimming, </a:t>
            </a:r>
            <a:r>
              <a:rPr lang="en-US" u="sng" dirty="0">
                <a:solidFill>
                  <a:srgbClr val="FFFF00"/>
                </a:solidFill>
              </a:rPr>
              <a:t>recreation</a:t>
            </a:r>
            <a:r>
              <a:rPr lang="en-US" dirty="0"/>
              <a:t>, wading, or therapeutic use.</a:t>
            </a:r>
          </a:p>
        </p:txBody>
      </p:sp>
      <p:sp>
        <p:nvSpPr>
          <p:cNvPr id="3" name="TextBox 2">
            <a:extLst>
              <a:ext uri="{FF2B5EF4-FFF2-40B4-BE49-F238E27FC236}">
                <a16:creationId xmlns:a16="http://schemas.microsoft.com/office/drawing/2014/main" id="{E22859B5-6771-4938-C06E-176C8B61C04D}"/>
              </a:ext>
            </a:extLst>
          </p:cNvPr>
          <p:cNvSpPr txBox="1"/>
          <p:nvPr/>
        </p:nvSpPr>
        <p:spPr>
          <a:xfrm>
            <a:off x="2834408" y="3064462"/>
            <a:ext cx="5168855" cy="3693319"/>
          </a:xfrm>
          <a:prstGeom prst="rect">
            <a:avLst/>
          </a:prstGeom>
          <a:noFill/>
        </p:spPr>
        <p:txBody>
          <a:bodyPr wrap="square" rtlCol="0">
            <a:spAutoFit/>
          </a:bodyPr>
          <a:lstStyle/>
          <a:p>
            <a:r>
              <a:rPr lang="en-US" dirty="0"/>
              <a:t>2023 NEC, Art 680.2 Pool: Manufactured or field-constructed equipment designed to contain water on a permanent basis and used for swimming, wading, immersion, or therapeutic purposes.</a:t>
            </a:r>
          </a:p>
          <a:p>
            <a:endParaRPr lang="en-US" dirty="0"/>
          </a:p>
          <a:p>
            <a:r>
              <a:rPr lang="en-US" dirty="0"/>
              <a:t>Permanently Installed Swimming Pool: Those that are constructed in the ground or partially…in depth greater than 42”…weather or not served by electrical circuits…</a:t>
            </a:r>
          </a:p>
          <a:p>
            <a:endParaRPr lang="en-US" dirty="0"/>
          </a:p>
          <a:p>
            <a:r>
              <a:rPr lang="en-US" dirty="0"/>
              <a:t>Storable Swimming Pool: …pools intended to be stored…constructed on or above ground…maximum depth of 42”…with non-metallic walls or inflatable…</a:t>
            </a:r>
          </a:p>
        </p:txBody>
      </p:sp>
      <p:pic>
        <p:nvPicPr>
          <p:cNvPr id="8" name="Picture 7">
            <a:extLst>
              <a:ext uri="{FF2B5EF4-FFF2-40B4-BE49-F238E27FC236}">
                <a16:creationId xmlns:a16="http://schemas.microsoft.com/office/drawing/2014/main" id="{0355EDBF-F516-DEC1-3DF2-2B1E7D15C587}"/>
              </a:ext>
            </a:extLst>
          </p:cNvPr>
          <p:cNvPicPr>
            <a:picLocks noChangeAspect="1"/>
          </p:cNvPicPr>
          <p:nvPr/>
        </p:nvPicPr>
        <p:blipFill>
          <a:blip r:embed="rId4"/>
          <a:stretch>
            <a:fillRect/>
          </a:stretch>
        </p:blipFill>
        <p:spPr>
          <a:xfrm>
            <a:off x="7922202" y="1560948"/>
            <a:ext cx="4012568" cy="2676383"/>
          </a:xfrm>
          <a:prstGeom prst="rect">
            <a:avLst/>
          </a:prstGeom>
        </p:spPr>
      </p:pic>
      <p:pic>
        <p:nvPicPr>
          <p:cNvPr id="18" name="Picture 17">
            <a:extLst>
              <a:ext uri="{FF2B5EF4-FFF2-40B4-BE49-F238E27FC236}">
                <a16:creationId xmlns:a16="http://schemas.microsoft.com/office/drawing/2014/main" id="{AD28B67E-D1F3-E1B4-4A07-B701AE01E2C5}"/>
              </a:ext>
            </a:extLst>
          </p:cNvPr>
          <p:cNvPicPr>
            <a:picLocks noChangeAspect="1"/>
          </p:cNvPicPr>
          <p:nvPr/>
        </p:nvPicPr>
        <p:blipFill>
          <a:blip r:embed="rId5"/>
          <a:stretch>
            <a:fillRect/>
          </a:stretch>
        </p:blipFill>
        <p:spPr>
          <a:xfrm>
            <a:off x="7922202" y="1543285"/>
            <a:ext cx="4012568" cy="2705367"/>
          </a:xfrm>
          <a:prstGeom prst="rect">
            <a:avLst/>
          </a:prstGeom>
        </p:spPr>
      </p:pic>
      <p:sp>
        <p:nvSpPr>
          <p:cNvPr id="19" name="TextBox 18">
            <a:extLst>
              <a:ext uri="{FF2B5EF4-FFF2-40B4-BE49-F238E27FC236}">
                <a16:creationId xmlns:a16="http://schemas.microsoft.com/office/drawing/2014/main" id="{D9481678-CA55-45D3-92AD-E2022F16A1F7}"/>
              </a:ext>
            </a:extLst>
          </p:cNvPr>
          <p:cNvSpPr txBox="1"/>
          <p:nvPr/>
        </p:nvSpPr>
        <p:spPr>
          <a:xfrm>
            <a:off x="9253782" y="2505670"/>
            <a:ext cx="1349408" cy="1015663"/>
          </a:xfrm>
          <a:prstGeom prst="rect">
            <a:avLst/>
          </a:prstGeom>
          <a:noFill/>
        </p:spPr>
        <p:txBody>
          <a:bodyPr wrap="none" rtlCol="0">
            <a:spAutoFit/>
          </a:bodyPr>
          <a:lstStyle/>
          <a:p>
            <a:pPr algn="ctr"/>
            <a:r>
              <a:rPr lang="en-US" sz="2000" dirty="0">
                <a:solidFill>
                  <a:srgbClr val="FFFF00"/>
                </a:solidFill>
              </a:rPr>
              <a:t>Storable</a:t>
            </a:r>
          </a:p>
          <a:p>
            <a:pPr algn="ctr"/>
            <a:r>
              <a:rPr lang="en-US" sz="2000" dirty="0">
                <a:solidFill>
                  <a:srgbClr val="FFFF00"/>
                </a:solidFill>
              </a:rPr>
              <a:t>or</a:t>
            </a:r>
          </a:p>
          <a:p>
            <a:pPr algn="ctr"/>
            <a:r>
              <a:rPr lang="en-US" sz="2000" dirty="0">
                <a:solidFill>
                  <a:srgbClr val="FFFF00"/>
                </a:solidFill>
              </a:rPr>
              <a:t>Permanent?</a:t>
            </a:r>
          </a:p>
        </p:txBody>
      </p:sp>
    </p:spTree>
    <p:extLst>
      <p:ext uri="{BB962C8B-B14F-4D97-AF65-F5344CB8AC3E}">
        <p14:creationId xmlns:p14="http://schemas.microsoft.com/office/powerpoint/2010/main" val="74012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circle(in)">
                                      <p:cBhvr>
                                        <p:cTn id="28" dur="2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19"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TM04033919[[fn=Circuit]]</Template>
  <TotalTime>17803</TotalTime>
  <Words>5023</Words>
  <Application>Microsoft Office PowerPoint</Application>
  <PresentationFormat>Widescreen</PresentationFormat>
  <Paragraphs>610</Paragraphs>
  <Slides>64</Slides>
  <Notes>8</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64</vt:i4>
      </vt:variant>
    </vt:vector>
  </HeadingPairs>
  <TitlesOfParts>
    <vt:vector size="68" baseType="lpstr">
      <vt:lpstr>Aptos</vt:lpstr>
      <vt:lpstr>Arial</vt:lpstr>
      <vt:lpstr>Tw Cen MT</vt:lpstr>
      <vt:lpstr>Circuit</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2026 National Electrical Code (NEC) Changes</vt:lpstr>
      <vt:lpstr>Air Barriers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 Moree</dc:creator>
  <cp:lastModifiedBy>Eric Moree</cp:lastModifiedBy>
  <cp:revision>81</cp:revision>
  <dcterms:created xsi:type="dcterms:W3CDTF">2026-03-25T19:50:41Z</dcterms:created>
  <dcterms:modified xsi:type="dcterms:W3CDTF">2026-05-21T13:25:23Z</dcterms:modified>
</cp:coreProperties>
</file>