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61"/>
  </p:notesMasterIdLst>
  <p:sldIdLst>
    <p:sldId id="256" r:id="rId3"/>
    <p:sldId id="409" r:id="rId4"/>
    <p:sldId id="410" r:id="rId5"/>
    <p:sldId id="411" r:id="rId6"/>
    <p:sldId id="257" r:id="rId7"/>
    <p:sldId id="412" r:id="rId8"/>
    <p:sldId id="413" r:id="rId9"/>
    <p:sldId id="414" r:id="rId10"/>
    <p:sldId id="415" r:id="rId11"/>
    <p:sldId id="416" r:id="rId12"/>
    <p:sldId id="417" r:id="rId13"/>
    <p:sldId id="418" r:id="rId14"/>
    <p:sldId id="419" r:id="rId15"/>
    <p:sldId id="420" r:id="rId16"/>
    <p:sldId id="421" r:id="rId17"/>
    <p:sldId id="424" r:id="rId18"/>
    <p:sldId id="425" r:id="rId19"/>
    <p:sldId id="426" r:id="rId20"/>
    <p:sldId id="427" r:id="rId21"/>
    <p:sldId id="428" r:id="rId22"/>
    <p:sldId id="429" r:id="rId23"/>
    <p:sldId id="430" r:id="rId24"/>
    <p:sldId id="431" r:id="rId25"/>
    <p:sldId id="432" r:id="rId26"/>
    <p:sldId id="433" r:id="rId27"/>
    <p:sldId id="311" r:id="rId28"/>
    <p:sldId id="434" r:id="rId29"/>
    <p:sldId id="435" r:id="rId30"/>
    <p:sldId id="436" r:id="rId31"/>
    <p:sldId id="437" r:id="rId32"/>
    <p:sldId id="438" r:id="rId33"/>
    <p:sldId id="439" r:id="rId34"/>
    <p:sldId id="440" r:id="rId35"/>
    <p:sldId id="441" r:id="rId36"/>
    <p:sldId id="442" r:id="rId37"/>
    <p:sldId id="443" r:id="rId38"/>
    <p:sldId id="445" r:id="rId39"/>
    <p:sldId id="444" r:id="rId40"/>
    <p:sldId id="446" r:id="rId41"/>
    <p:sldId id="448" r:id="rId42"/>
    <p:sldId id="449" r:id="rId43"/>
    <p:sldId id="450" r:id="rId44"/>
    <p:sldId id="451" r:id="rId45"/>
    <p:sldId id="452" r:id="rId46"/>
    <p:sldId id="453" r:id="rId47"/>
    <p:sldId id="455" r:id="rId48"/>
    <p:sldId id="454" r:id="rId49"/>
    <p:sldId id="456" r:id="rId50"/>
    <p:sldId id="457" r:id="rId51"/>
    <p:sldId id="458" r:id="rId52"/>
    <p:sldId id="459" r:id="rId53"/>
    <p:sldId id="406" r:id="rId54"/>
    <p:sldId id="422" r:id="rId55"/>
    <p:sldId id="423" r:id="rId56"/>
    <p:sldId id="407" r:id="rId57"/>
    <p:sldId id="370" r:id="rId58"/>
    <p:sldId id="371" r:id="rId59"/>
    <p:sldId id="408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9817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44" d="100"/>
          <a:sy n="144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17287F-62DE-469F-A37D-79556AA39658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12597-FE11-4F01-A0AB-012624F71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751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512597-FE11-4F01-A0AB-012624F7151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0863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8C03E-D723-CEDF-2D01-9C6D6F37B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1CBFD2-8A2A-0437-AF64-4E9D038400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1C5C81-8690-BA66-F51B-C26DDFEF8A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Air Barrier</a:t>
            </a:r>
          </a:p>
          <a:p>
            <a:endParaRPr lang="en-US" dirty="0"/>
          </a:p>
          <a:p>
            <a:r>
              <a:rPr lang="en-US" dirty="0"/>
              <a:t>Seal backside of receptacles and penetrations for airtight barrier, note this is for walls and ceilings between the thermal envelope only.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F0CC7A-5569-9AF2-A02E-B318DC2A26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5FED0-ADDE-4B5D-A9CB-4A91A037B8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23872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92CEFD-0E64-A8F0-0BE3-A8477DEB5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C14485-A363-CB95-F470-83FC69991B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A5F9D6-1C69-A583-BAD9-798ADA09E0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Air Barrier</a:t>
            </a:r>
          </a:p>
          <a:p>
            <a:endParaRPr lang="en-US" dirty="0"/>
          </a:p>
          <a:p>
            <a:r>
              <a:rPr lang="en-US" dirty="0"/>
              <a:t>Seal backside of receptacles and penetrations for airtight barrier, note this is for walls and ceilings between the thermal envelope only.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D50255-FE3C-90A7-6AD0-C1E8AD9C02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5FED0-ADDE-4B5D-A9CB-4A91A037B8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5884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2D7E7-D955-F626-B815-56CFAB366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050A94-F5E5-ED32-13EF-A74D1EDDE0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553D2B-3A05-080A-A582-A3D4231938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89D0F7-C78D-10F0-CC44-5BB2C77E94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512597-FE11-4F01-A0AB-012624F7151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8737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CA3F8-7B7A-0F47-942D-663330EEC4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31C08B-1E52-6112-264F-BB50D39EE9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C4F70D-0654-7298-9561-DD7D342642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D21885-A385-0ACE-F65B-2516B218BF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512597-FE11-4F01-A0AB-012624F7151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2066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88973-73B8-C400-6CED-EC31D661A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53FA39-0409-97EE-BE1A-C63DB7E708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1EC172-5579-D6C6-C1C5-BB10715489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D48C82-E6C9-83C1-1C56-3D51633A3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512597-FE11-4F01-A0AB-012624F7151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528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D51F0-C1AF-44AA-49CD-CFD9726C3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35ED5F-AD81-6F6B-F869-59C6F7BECC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93B97B-E22E-5A86-A4FF-870FCC5E97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9CF4B3-A9B3-897D-8BD0-55B034DB38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512597-FE11-4F01-A0AB-012624F7151F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2011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BEBB7-BC33-B544-165C-B0A99DDA7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320B29-5190-6652-8C4D-6B6F1B6B38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2F9183-6C33-4BCD-906C-B85AF84326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link to 2024 IRC 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AIR BARRIER, AIR SEALING AND INSULATION INSTALLATION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Air Barrier</a:t>
            </a:r>
          </a:p>
          <a:p>
            <a:endParaRPr lang="en-US" dirty="0"/>
          </a:p>
          <a:p>
            <a:r>
              <a:rPr lang="en-US" dirty="0"/>
              <a:t>Seal backside of receptacles and penetrations for airtight barrier, note this is for walls and ceilings between the thermal envelope only.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6A4CAF-1538-0D99-93E0-5BC04B119F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5FED0-ADDE-4B5D-A9CB-4A91A037B8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97974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25EA8-8678-590C-AF37-01B25A412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F26779-599D-0A46-A047-D0147B1DDC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23C676-97BB-72B3-F8E4-2A2A812FBE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link to 2024 IRC 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AIR BARRIER, AIR SEALING AND INSULATION INSTALLATION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Air Barrier</a:t>
            </a:r>
          </a:p>
          <a:p>
            <a:endParaRPr lang="en-US" dirty="0"/>
          </a:p>
          <a:p>
            <a:r>
              <a:rPr lang="en-US" dirty="0"/>
              <a:t>Seal backside of receptacles and penetrations for airtight barrier, note this is for walls and ceilings between the thermal envelope only.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F5C464-9830-FF2C-FA92-D14F568918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5FED0-ADDE-4B5D-A9CB-4A91A037B8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18610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50D44-2217-2DAA-2DB7-4F3F066A2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34CBE5-4DC0-F15A-850C-61A69DDED2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0BD9AD-AE37-7493-16D7-E5555C78D7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link to 2024 IRC 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AIR BARRIER, AIR SEALING AND INSULATION INSTALLATION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Air Barrier</a:t>
            </a:r>
          </a:p>
          <a:p>
            <a:endParaRPr lang="en-US" dirty="0"/>
          </a:p>
          <a:p>
            <a:r>
              <a:rPr lang="en-US" dirty="0"/>
              <a:t>Seal backside of receptacles and penetrations for airtight barrier, note this is for walls and ceilings between the thermal envelope only.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010005-402D-BDB2-5E54-74FC22708C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5FED0-ADDE-4B5D-A9CB-4A91A037B8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07618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7248F-5C55-526B-1E90-72B7CF95D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D34F0A-3D95-8DC5-D76B-7FDC45763D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11788D-73D8-6EC9-3582-1F0FC7B46E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link to 2024 IRC 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AIR BARRIER, AIR SEALING AND INSULATION INSTALLATION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Air Barrier</a:t>
            </a:r>
          </a:p>
          <a:p>
            <a:endParaRPr lang="en-US" dirty="0"/>
          </a:p>
          <a:p>
            <a:r>
              <a:rPr lang="en-US" dirty="0"/>
              <a:t>Seal backside of receptacles and penetrations for airtight barrier, note this is for walls and ceilings between the thermal envelope only.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52593F-D5B4-3CEC-3D57-521C0E8987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5FED0-ADDE-4B5D-A9CB-4A91A037B8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2041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22B31-8E64-ABA8-9CB9-7D9B29EBBA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9BFF30-E356-D1F1-4090-41E1D3C057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E00909-B8D1-92BD-9F2D-1AF8D359F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0D82-7602-4ECD-8237-CA27B0E41508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5907E6-1B20-B059-B15A-8869AA3A0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3EE31C-D49D-E054-9174-ACB84A053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F8D87-25AC-4858-8357-8C648D5FB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900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87035-45FB-0D5B-F447-F0B13BF26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6BA91A-7901-D3B7-49D1-E6406629C3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692D3-4217-47BD-0EFF-BED33E90A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0D82-7602-4ECD-8237-CA27B0E41508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64E91C-9EF5-6FBE-6EFA-16D00FC65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436D7A-6A7C-E0AF-D3E9-BD82BF801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F8D87-25AC-4858-8357-8C648D5FB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586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4F5E63-35E7-C2D3-EAAA-971F818A3F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756632-8F4F-9C88-71C2-4A984C9EE7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9920F7-375E-F916-97C8-22D6AEFB2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0D82-7602-4ECD-8237-CA27B0E41508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3F9190-37DF-336C-62D9-63ED4CE92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2F6B7F-FF4A-F249-647B-9B0BCF4F7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F8D87-25AC-4858-8357-8C648D5FB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4698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C6B9C772-D112-4FA4-B171-7AC5DCC1D3AF}" type="datetime2">
              <a:rPr lang="en-US" smtClean="0"/>
              <a:t>Wednesday, July 22,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9389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A7CC4-2C76-4C14-B808-A312E4A8F1E2}" type="datetime2">
              <a:rPr lang="en-US" smtClean="0"/>
              <a:t>Wednesday, July 22,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8789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18EDE-4F4A-4D64-A656-A5273FE1B583}" type="datetime2">
              <a:rPr lang="en-US" smtClean="0"/>
              <a:t>Wednesday, July 22,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390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8CFE4-B864-44E6-8695-E668241A2B69}" type="datetime2">
              <a:rPr lang="en-US" smtClean="0"/>
              <a:t>Wednesday, July 22, 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3188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E6FBE-BCDC-4A6C-A4DB-09D8A7EE1FC7}" type="datetime2">
              <a:rPr lang="en-US" smtClean="0"/>
              <a:t>Wednesday, July 22, 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0534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162B4-DCB0-459D-825B-E22E38D161DC}" type="datetime2">
              <a:rPr lang="en-US" smtClean="0"/>
              <a:t>Wednesday, July 22, 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1763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DD5F-6CBD-45DD-A4C0-A4ACF4457B95}" type="datetime2">
              <a:rPr lang="en-US" smtClean="0"/>
              <a:t>Wednesday, July 22, 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2883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1BE2F-264E-4A1C-8A49-5F72E0351BFA}" type="datetime2">
              <a:rPr lang="en-US" smtClean="0"/>
              <a:t>Wednesday, July 22, 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159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612B2-86CB-9FD1-B99B-CCFAF159F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9504D-CC9C-5825-8A34-F0D67EA421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777CD5-A7F9-9039-B708-27783DDC1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0D82-7602-4ECD-8237-CA27B0E41508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A2CE3-B928-5AF6-D258-AC98316EC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ACC098-18DF-6018-B6EB-BFDECBBD0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F8D87-25AC-4858-8357-8C648D5FB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4416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1DFF4-F650-47E4-BFA5-252B1F2F8D3A}" type="datetime2">
              <a:rPr lang="en-US" smtClean="0"/>
              <a:t>Wednesday, July 22, 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2938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B5B55-4B50-4301-9D19-64614A5FB478}" type="datetime2">
              <a:rPr lang="en-US" smtClean="0"/>
              <a:t>Wednesday, July 22, 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4793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779BD-7098-49EB-844B-30F3DDA6F1F0}" type="datetime2">
              <a:rPr lang="en-US" smtClean="0"/>
              <a:t>Wednesday, July 22, 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8146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E517-0A6A-4EED-974E-308E277E50F1}" type="datetime2">
              <a:rPr lang="en-US" smtClean="0"/>
              <a:t>Wednesday, July 22, 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12075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6C49-CE5A-45A7-85F0-E58B0A249B47}" type="datetime2">
              <a:rPr lang="en-US" smtClean="0"/>
              <a:t>Wednesday, July 22, 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1026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F580C-F38A-49E5-AB92-166B32B8F851}" type="datetime2">
              <a:rPr lang="en-US" smtClean="0"/>
              <a:t>Wednesday, July 22, 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4181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FFEEF-67CB-4B5B-AB37-0A8FA887543B}" type="datetime2">
              <a:rPr lang="en-US" smtClean="0"/>
              <a:t>Wednesday, July 22, 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259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643E-8972-4613-A73B-5446D0C0A529}" type="datetime2">
              <a:rPr lang="en-US" smtClean="0"/>
              <a:t>Wednesday, July 22,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2250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CF4C4-9700-4F49-BAE0-D6A58B75E1A2}" type="datetime2">
              <a:rPr lang="en-US" smtClean="0"/>
              <a:t>Wednesday, July 22,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812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0B3D1-5394-E7A1-2EB1-A7CB64394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E18C27-B4C8-9DA0-AD38-EB62B5D9DC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A14C5-0DBA-0B47-1408-0A6E6D385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0D82-7602-4ECD-8237-CA27B0E41508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C8D053-F3AB-ACAB-CA36-5148C87A4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B41C9-7C5C-22FB-E46C-E96354B4C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F8D87-25AC-4858-8357-8C648D5FB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657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CEC05-6D29-77B9-E189-41FEF01C2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BB2E2-31B6-D919-ADBC-E6C9F6D438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278296-EA48-F87D-B0F2-5BC127D40A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B7E36A-0632-1A54-DAF4-47F8B1CE5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0D82-7602-4ECD-8237-CA27B0E41508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B2E085-F011-7D0D-DE6B-974722610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480F85-7991-E52D-D7FD-8344688FE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F8D87-25AC-4858-8357-8C648D5FB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544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0AE5C-0652-63D7-0BDB-224924C5C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F8C47B-11FD-7235-81FD-A2CCACD15B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14AB38-94D3-494C-893F-C867C36A6B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DE53C3-06F1-CD11-372C-C5B0308235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421836-CD1C-A9A0-31C7-8A646927DF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1E7F99-3ED3-A430-F534-702639E86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0D82-7602-4ECD-8237-CA27B0E41508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589772-F3E6-D4B2-E727-371804FC5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E06C84-E3BB-A271-47FA-FF6BBF2CA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F8D87-25AC-4858-8357-8C648D5FB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434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75910-434D-4069-92FC-EF1DF7E01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4C4572-0BD5-0437-69E0-2A902C9F9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0D82-7602-4ECD-8237-CA27B0E41508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88638B-EA2E-AC5C-DB40-E3EFE1E9D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400FED-3470-D76F-88BE-81C8FF7B9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F8D87-25AC-4858-8357-8C648D5FB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08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4D9342-79DD-BADA-0A99-A9D0E9EF0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0D82-7602-4ECD-8237-CA27B0E41508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26ECFA-03D1-1EA8-E0F9-9E9C0F7CD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BC6A45-DC29-250A-9694-1E2431B76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F8D87-25AC-4858-8357-8C648D5FB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267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6E5A6-D927-101D-6D17-04B89F8D1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7A0BE-5A4B-DAF6-8700-57914AD607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548D42-E0C2-70D4-95AE-716AC98AE3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ED9A4C-49C4-20E7-526B-26ACA70A0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0D82-7602-4ECD-8237-CA27B0E41508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8DC043-1F06-4347-73A9-06AAFA604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C27805-228A-659B-EB9D-99428D9E5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F8D87-25AC-4858-8357-8C648D5FB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795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BB63F-ECCE-F3C4-26BC-F382459FD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767230-6B86-9C36-6908-0BB5D2AC99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661998-204C-8480-E747-3C785E3DED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A058CC-DB1C-998D-77CE-41DD1715A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80D82-7602-4ECD-8237-CA27B0E41508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DA5E34-8249-8788-AAD5-DF15E57A6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E12B45-32C2-6F37-F789-9F3694B14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F8D87-25AC-4858-8357-8C648D5FB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311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C54DB5-2EF5-E282-DEEF-6C2159B48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04141A-8791-68FE-FD41-B4216EBB88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E932FF-8471-C758-754F-AAFC4C2B14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180D82-7602-4ECD-8237-CA27B0E41508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3BCC6-BB14-6824-326C-1CC24B0EE2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E96D33-5A9F-9275-0600-E4983F2B54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CF8D87-25AC-4858-8357-8C648D5FB8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680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195F8-0A7D-4737-9E24-A0C8CFE85229}" type="datetime2">
              <a:rPr lang="en-US" smtClean="0"/>
              <a:t>Wednesday, July 22,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3453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3.wdp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4.wdp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52.png"/><Relationship Id="rId4" Type="http://schemas.openxmlformats.org/officeDocument/2006/relationships/image" Target="../media/image3.png"/><Relationship Id="rId9" Type="http://schemas.microsoft.com/office/2007/relationships/hdphoto" Target="../media/hdphoto5.wdp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3.png"/><Relationship Id="rId7" Type="http://schemas.openxmlformats.org/officeDocument/2006/relationships/image" Target="../media/image5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5.png"/><Relationship Id="rId5" Type="http://schemas.microsoft.com/office/2007/relationships/hdphoto" Target="../media/hdphoto6.wdp"/><Relationship Id="rId4" Type="http://schemas.openxmlformats.org/officeDocument/2006/relationships/image" Target="../media/image54.png"/><Relationship Id="rId9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microsoft.com/office/2007/relationships/hdphoto" Target="../media/hdphoto8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9.wdp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JP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7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73.JP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oncor.com/content/dam/oncorwww/documents/new-construction/construction-guidelines/Electric%20Service%20Guidelines%20Book.pdf.coredownload.pdf" TargetMode="External"/><Relationship Id="rId5" Type="http://schemas.openxmlformats.org/officeDocument/2006/relationships/image" Target="../media/image80.JPG"/><Relationship Id="rId4" Type="http://schemas.openxmlformats.org/officeDocument/2006/relationships/image" Target="../media/image79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2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4.png"/><Relationship Id="rId5" Type="http://schemas.microsoft.com/office/2007/relationships/hdphoto" Target="../media/hdphoto10.wdp"/><Relationship Id="rId4" Type="http://schemas.openxmlformats.org/officeDocument/2006/relationships/image" Target="../media/image8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5.png"/><Relationship Id="rId7" Type="http://schemas.microsoft.com/office/2007/relationships/hdphoto" Target="../media/hdphoto1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7.png"/><Relationship Id="rId5" Type="http://schemas.microsoft.com/office/2007/relationships/hdphoto" Target="../media/hdphoto11.wdp"/><Relationship Id="rId4" Type="http://schemas.openxmlformats.org/officeDocument/2006/relationships/image" Target="../media/image8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2.png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5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6.png"/><Relationship Id="rId7" Type="http://schemas.microsoft.com/office/2007/relationships/hdphoto" Target="../media/hdphoto1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Relationship Id="rId9" Type="http://schemas.microsoft.com/office/2007/relationships/hdphoto" Target="../media/hdphoto14.wdp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6.png"/><Relationship Id="rId4" Type="http://schemas.openxmlformats.org/officeDocument/2006/relationships/image" Target="../media/image9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6.png"/><Relationship Id="rId4" Type="http://schemas.openxmlformats.org/officeDocument/2006/relationships/image" Target="../media/image96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codes.iccsafe.org/content/IRC2024V2.0/chapter-11-re-energy-efficiency#IRC2024V2.0_Pt04_Ch11_SecN1102.5.1.1_TblN1102.5.1.1" TargetMode="Externa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38A93-65B7-F52F-2FDF-EC282B43BA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871621-E7E0-1903-0AB0-C602E080AD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52299" y="1504881"/>
            <a:ext cx="10211098" cy="390531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Itinerary</a:t>
            </a:r>
          </a:p>
          <a:p>
            <a:r>
              <a:rPr lang="en-US" dirty="0">
                <a:solidFill>
                  <a:schemeClr val="tx1"/>
                </a:solidFill>
              </a:rPr>
              <a:t>2026 NEC:</a:t>
            </a:r>
          </a:p>
          <a:p>
            <a:r>
              <a:rPr lang="en-US" dirty="0">
                <a:solidFill>
                  <a:schemeClr val="tx1"/>
                </a:solidFill>
              </a:rPr>
              <a:t>Recap</a:t>
            </a:r>
          </a:p>
          <a:p>
            <a:r>
              <a:rPr lang="en-US" u="sng" dirty="0">
                <a:solidFill>
                  <a:schemeClr val="tx1"/>
                </a:solidFill>
              </a:rPr>
              <a:t>Next Session</a:t>
            </a:r>
          </a:p>
          <a:p>
            <a:r>
              <a:rPr lang="en-US" dirty="0">
                <a:solidFill>
                  <a:schemeClr val="tx1"/>
                </a:solidFill>
              </a:rPr>
              <a:t>chapter 3 wiring methods &amp; materials (F</a:t>
            </a:r>
          </a:p>
          <a:p>
            <a:r>
              <a:rPr lang="en-US" dirty="0">
                <a:solidFill>
                  <a:schemeClr val="tx1"/>
                </a:solidFill>
              </a:rPr>
              <a:t>Chapter 4 equipment for general use</a:t>
            </a:r>
          </a:p>
          <a:p>
            <a:r>
              <a:rPr lang="en-US" dirty="0">
                <a:solidFill>
                  <a:schemeClr val="tx1"/>
                </a:solidFill>
              </a:rPr>
              <a:t>chapter 5 specific occupancies &amp; locations</a:t>
            </a:r>
          </a:p>
          <a:p>
            <a:r>
              <a:rPr lang="en-US" dirty="0">
                <a:solidFill>
                  <a:schemeClr val="tx1"/>
                </a:solidFill>
              </a:rPr>
              <a:t>Chapter 6 special equipment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05C6B4-8F45-BD03-CEAD-AB785A2A6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4E0BB0-FBFF-F55F-C40E-8257B1176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57D5136-C127-872A-BA02-28E4FCD7C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1127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7A9FD-F939-28BF-2B4D-D1F130F90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53066-446C-F65F-9D33-6F620E1EC6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3699A1-39C2-8FEE-B23D-379DF3BCF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B5EF61-1FF0-0D2A-CCE9-3582324B3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A7905B7-BBEA-4182-38BB-7F6F9C20E7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74FE31E-7AA8-58FD-462A-C17763B7BDD3}"/>
              </a:ext>
            </a:extLst>
          </p:cNvPr>
          <p:cNvSpPr txBox="1"/>
          <p:nvPr/>
        </p:nvSpPr>
        <p:spPr>
          <a:xfrm>
            <a:off x="2914650" y="1162050"/>
            <a:ext cx="48196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300.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(C)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Raceways for Support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Raceways are not allowed to support other raceways, cables, or other equipment, unless allowed by (1)-(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4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66AA9C-A3C8-774B-00E1-5D96E3EFD987}"/>
              </a:ext>
            </a:extLst>
          </p:cNvPr>
          <p:cNvSpPr txBox="1"/>
          <p:nvPr/>
        </p:nvSpPr>
        <p:spPr>
          <a:xfrm>
            <a:off x="2914650" y="2713916"/>
            <a:ext cx="489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(1)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</a:t>
            </a:r>
            <a:r>
              <a:rPr lang="en-US" dirty="0"/>
              <a:t>The raceway or support is identified for supporting.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4C0A09F-1ED6-1A36-EB1B-454C0E15F04E}"/>
              </a:ext>
            </a:extLst>
          </p:cNvPr>
          <p:cNvSpPr txBox="1"/>
          <p:nvPr/>
        </p:nvSpPr>
        <p:spPr>
          <a:xfrm>
            <a:off x="2914650" y="3256533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(2) </a:t>
            </a:r>
            <a:r>
              <a:rPr lang="en-US" dirty="0"/>
              <a:t>The raceway supplies a piece of equipment and supports a class 2 or 3 cable that controls that piece of equipment.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D46F6C8-FF8C-DEB2-46E9-B72AFD66E6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02" r="6658"/>
          <a:stretch>
            <a:fillRect/>
          </a:stretch>
        </p:blipFill>
        <p:spPr>
          <a:xfrm>
            <a:off x="7811791" y="1200758"/>
            <a:ext cx="3873806" cy="2911678"/>
          </a:xfrm>
          <a:prstGeom prst="rect">
            <a:avLst/>
          </a:prstGeom>
        </p:spPr>
      </p:pic>
      <p:sp>
        <p:nvSpPr>
          <p:cNvPr id="17" name="AutoShape 2" descr="A Comprehensive Guide to Cable Conduit Types and Their Applications ...">
            <a:extLst>
              <a:ext uri="{FF2B5EF4-FFF2-40B4-BE49-F238E27FC236}">
                <a16:creationId xmlns:a16="http://schemas.microsoft.com/office/drawing/2014/main" id="{6BF2AB96-15F7-35BC-F98F-ED5B1A9AB69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BBD5FF-B3C4-E862-ADEE-80DDEB294B24}"/>
              </a:ext>
            </a:extLst>
          </p:cNvPr>
          <p:cNvSpPr txBox="1"/>
          <p:nvPr/>
        </p:nvSpPr>
        <p:spPr>
          <a:xfrm>
            <a:off x="2910033" y="4101657"/>
            <a:ext cx="489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(3) </a:t>
            </a:r>
            <a:r>
              <a:rPr lang="en-US" dirty="0"/>
              <a:t>The raceway supports enclosures or luminaires as allowed in 314.23 and 410.36(E).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696FF71-F212-7DA3-94D1-D9AEEAFC63AC}"/>
              </a:ext>
            </a:extLst>
          </p:cNvPr>
          <p:cNvSpPr txBox="1"/>
          <p:nvPr/>
        </p:nvSpPr>
        <p:spPr>
          <a:xfrm>
            <a:off x="2905415" y="4632743"/>
            <a:ext cx="489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(4) </a:t>
            </a:r>
            <a:r>
              <a:rPr lang="en-US" dirty="0">
                <a:solidFill>
                  <a:srgbClr val="FFFF00"/>
                </a:solidFill>
              </a:rPr>
              <a:t>The raceway supports an equipment bonding jumper for the circuits within the raceway.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ECD759-573B-80EA-10E7-E9BEF9B9FBF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188"/>
          <a:stretch>
            <a:fillRect/>
          </a:stretch>
        </p:blipFill>
        <p:spPr>
          <a:xfrm>
            <a:off x="7819159" y="1209868"/>
            <a:ext cx="3866438" cy="2939607"/>
          </a:xfrm>
          <a:prstGeom prst="rect">
            <a:avLst/>
          </a:prstGeom>
        </p:spPr>
      </p:pic>
      <p:sp>
        <p:nvSpPr>
          <p:cNvPr id="23" name="Thought Bubble: Cloud 22">
            <a:extLst>
              <a:ext uri="{FF2B5EF4-FFF2-40B4-BE49-F238E27FC236}">
                <a16:creationId xmlns:a16="http://schemas.microsoft.com/office/drawing/2014/main" id="{7C42B1CA-EF63-AF55-1B7C-2D88986F5B95}"/>
              </a:ext>
            </a:extLst>
          </p:cNvPr>
          <p:cNvSpPr/>
          <p:nvPr/>
        </p:nvSpPr>
        <p:spPr>
          <a:xfrm>
            <a:off x="8597148" y="2354042"/>
            <a:ext cx="1972484" cy="912707"/>
          </a:xfrm>
          <a:prstGeom prst="cloudCallout">
            <a:avLst>
              <a:gd name="adj1" fmla="val -60785"/>
              <a:gd name="adj2" fmla="val 13068"/>
            </a:avLst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  <a:p>
            <a:pPr algn="ctr"/>
            <a:endParaRPr lang="en-US" sz="1000" dirty="0"/>
          </a:p>
          <a:p>
            <a:pPr algn="ctr"/>
            <a:r>
              <a:rPr lang="en-US" sz="1000" dirty="0"/>
              <a:t>Is a cable tray a raceway?</a:t>
            </a:r>
          </a:p>
          <a:p>
            <a:pPr algn="ctr"/>
            <a:endParaRPr lang="en-US" dirty="0"/>
          </a:p>
        </p:txBody>
      </p:sp>
      <p:sp>
        <p:nvSpPr>
          <p:cNvPr id="24" name="Thought Bubble: Cloud 23">
            <a:extLst>
              <a:ext uri="{FF2B5EF4-FFF2-40B4-BE49-F238E27FC236}">
                <a16:creationId xmlns:a16="http://schemas.microsoft.com/office/drawing/2014/main" id="{CA1A29A1-BDD0-4298-81C2-E41AE7ACF8DE}"/>
              </a:ext>
            </a:extLst>
          </p:cNvPr>
          <p:cNvSpPr/>
          <p:nvPr/>
        </p:nvSpPr>
        <p:spPr>
          <a:xfrm>
            <a:off x="9451799" y="3300772"/>
            <a:ext cx="1972484" cy="912707"/>
          </a:xfrm>
          <a:prstGeom prst="cloudCallout">
            <a:avLst>
              <a:gd name="adj1" fmla="val -102460"/>
              <a:gd name="adj2" fmla="val -75986"/>
            </a:avLst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A </a:t>
            </a:r>
            <a:r>
              <a:rPr lang="en-US" sz="900" b="1" dirty="0"/>
              <a:t>cable tray</a:t>
            </a:r>
            <a:r>
              <a:rPr lang="en-US" sz="900" dirty="0"/>
              <a:t> is defined as a </a:t>
            </a:r>
            <a:r>
              <a:rPr lang="en-US" sz="900" b="1" dirty="0"/>
              <a:t>support system</a:t>
            </a:r>
            <a:r>
              <a:rPr lang="en-US" sz="900" dirty="0"/>
              <a:t> for wire and cable, not a raceway.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C495A9C-882F-498C-9C16-7C7E3DE955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98088" y="3047503"/>
            <a:ext cx="1594118" cy="126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444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  <p:bldP spid="11" grpId="0"/>
      <p:bldP spid="18" grpId="0"/>
      <p:bldP spid="19" grpId="0"/>
      <p:bldP spid="23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DA2FC-1B62-0942-64BF-80736FF43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1B07D-4BC8-0A21-3A76-2E22DD46A5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966BC-FF1A-932C-48F8-95FD97434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A6C8F4-B9A4-CE25-4252-1076C2716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3A47A60-4F51-62DD-813A-D138869FE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EFD8AB1-F29F-A902-EB6C-0A71A8DE71EC}"/>
              </a:ext>
            </a:extLst>
          </p:cNvPr>
          <p:cNvSpPr txBox="1"/>
          <p:nvPr/>
        </p:nvSpPr>
        <p:spPr>
          <a:xfrm>
            <a:off x="2914650" y="1162050"/>
            <a:ext cx="48196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300.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(D)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Cables for Support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Cable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or individual conductor 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wiring methods are not allowed to support any wiring or other equipment, electrical or otherwise.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4FED7D9C-F06B-96D4-6920-ADBA91801A0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3FEA6F45-B752-D853-3603-3DA221A81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6716" y="1170370"/>
            <a:ext cx="3878881" cy="2979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4047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E14A8-A26A-5F2C-E604-73EBAC897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E33A6-0AFC-580E-875E-D642235042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5DE82D-1673-3997-69A0-5AA48D4E2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C3733E-D00D-A7A7-4C37-8E73DCB8F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7D3C734-6D12-131A-65D0-C5D18A6F5A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2FF83B9-4473-FFC1-6476-DF24B17FCFE0}"/>
              </a:ext>
            </a:extLst>
          </p:cNvPr>
          <p:cNvSpPr txBox="1"/>
          <p:nvPr/>
        </p:nvSpPr>
        <p:spPr>
          <a:xfrm>
            <a:off x="2914650" y="1162050"/>
            <a:ext cx="48196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300.13(E)(1)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Cables Ties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If cable ties are used to secure and support flexible conduit, flexible tubing, or cables, they must be listed and be identified for securing and supporting.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659AF8-23E5-72BD-0CF3-457CD19742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6716" y="1170370"/>
            <a:ext cx="3878881" cy="201301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2ED3B07-743C-E677-CA0C-9851D64BBB15}"/>
              </a:ext>
            </a:extLst>
          </p:cNvPr>
          <p:cNvSpPr txBox="1"/>
          <p:nvPr/>
        </p:nvSpPr>
        <p:spPr>
          <a:xfrm>
            <a:off x="2905415" y="3796892"/>
            <a:ext cx="489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Cable tie fixing devices must be listed and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be identified for securing and supporting.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8194" name="Picture 2" descr="Article 100 Definitions. Cable Tie. Cable Tie Fixing Device.">
            <a:extLst>
              <a:ext uri="{FF2B5EF4-FFF2-40B4-BE49-F238E27FC236}">
                <a16:creationId xmlns:a16="http://schemas.microsoft.com/office/drawing/2014/main" id="{66A2CC39-DB01-E827-55E8-EA5940C89F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75" r="33927"/>
          <a:stretch>
            <a:fillRect/>
          </a:stretch>
        </p:blipFill>
        <p:spPr bwMode="auto">
          <a:xfrm>
            <a:off x="7773573" y="1170370"/>
            <a:ext cx="3912024" cy="201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Large, Premium Zip Tie Adhesive-Backed Mounts 100 Pk by Phyxology Supply. Pro-Grade, UV White Cable Tie Bases: 1.1 in x 1.1 in. Screw-Hole Anchor Point Gives High-Strength Durability for Long-Term Use">
            <a:extLst>
              <a:ext uri="{FF2B5EF4-FFF2-40B4-BE49-F238E27FC236}">
                <a16:creationId xmlns:a16="http://schemas.microsoft.com/office/drawing/2014/main" id="{5142F75D-B3A9-EB9E-28EA-A148F7A0B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6644" y="1170370"/>
            <a:ext cx="3919563" cy="3908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175B85B-B9E7-E5FF-798B-256C544F088A}"/>
              </a:ext>
            </a:extLst>
          </p:cNvPr>
          <p:cNvSpPr txBox="1"/>
          <p:nvPr/>
        </p:nvSpPr>
        <p:spPr>
          <a:xfrm>
            <a:off x="2903909" y="2935307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Info Note: Types 2S and 21S are for securing and supporting cables, flexible tubing, and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flexible conduit.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61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B910B-5D23-0C08-80D6-F6EAB33C3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574F2-B574-2650-C564-54B9B34B8C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DE24C4-4824-B898-938F-E47975B26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688591-60D9-95EE-7EB7-D71C639C8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0814AF9-576C-F374-A1FB-12BB47BC1E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12E0F7C-DB5B-2EB1-0FCF-1BF32894A6C0}"/>
              </a:ext>
            </a:extLst>
          </p:cNvPr>
          <p:cNvSpPr txBox="1"/>
          <p:nvPr/>
        </p:nvSpPr>
        <p:spPr>
          <a:xfrm>
            <a:off x="2914650" y="1162050"/>
            <a:ext cx="48196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314.27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Outlet, Device, Pull, and Junction Boxes; Conduit Bodies; Fittings, and Handhold Enclosures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Requirements for fan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boxes in dwellings </a:t>
            </a:r>
            <a:r>
              <a:rPr kumimoji="0" lang="en-US" sz="1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clarfied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and reduced.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4DD39D-D011-8AD5-4839-08F69BC7F064}"/>
              </a:ext>
            </a:extLst>
          </p:cNvPr>
          <p:cNvSpPr txBox="1"/>
          <p:nvPr/>
        </p:nvSpPr>
        <p:spPr>
          <a:xfrm>
            <a:off x="2914650" y="3032575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314.27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(B)(1)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General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0DB2E4-9045-D6B2-89D6-16F5C508FA68}"/>
              </a:ext>
            </a:extLst>
          </p:cNvPr>
          <p:cNvSpPr txBox="1"/>
          <p:nvPr/>
        </p:nvSpPr>
        <p:spPr>
          <a:xfrm>
            <a:off x="2914650" y="3465434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(1)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Boxes that support ceiling suspended paddle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fans must be listed and (1) be marked by the manufacturer on the box’s exterior,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018B7C-C728-76D4-8C7B-29E3D1D6980D}"/>
              </a:ext>
            </a:extLst>
          </p:cNvPr>
          <p:cNvSpPr txBox="1"/>
          <p:nvPr/>
        </p:nvSpPr>
        <p:spPr>
          <a:xfrm>
            <a:off x="2913149" y="4405479"/>
            <a:ext cx="489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(2)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Be marked with their maximum rating if more than 35lbs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,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97C789-232F-D6A1-198B-91F01CD02410}"/>
              </a:ext>
            </a:extLst>
          </p:cNvPr>
          <p:cNvSpPr txBox="1"/>
          <p:nvPr/>
        </p:nvSpPr>
        <p:spPr>
          <a:xfrm>
            <a:off x="2913143" y="5021112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(3)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May never support fans heavier than 70lbs.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121DE7F-0A39-73A1-42D9-93366E23CE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3869" y="1170370"/>
            <a:ext cx="3890765" cy="297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841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8" grpId="0"/>
      <p:bldP spid="7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7A7E3-5E36-024C-B415-0AF70EDA2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65653-1E4F-4A79-7ED8-F13790A00A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C0F6E-2AC1-3DF2-6F9C-CA5652AC3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D46E2F-94EC-0ADE-A41C-9920870E3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777203B-FFEB-5911-D8D7-81ADCE1816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F699BB6-CEDD-8105-DCC1-24064DCE79C4}"/>
              </a:ext>
            </a:extLst>
          </p:cNvPr>
          <p:cNvSpPr txBox="1"/>
          <p:nvPr/>
        </p:nvSpPr>
        <p:spPr>
          <a:xfrm>
            <a:off x="2914650" y="1162050"/>
            <a:ext cx="48196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314.27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Outlet, Device, Pull, and Junction Boxes; Conduit Bodies; Fittings, and Handhold Enclosures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Requirements for fan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boxes in dwellings </a:t>
            </a:r>
            <a:r>
              <a:rPr kumimoji="0" lang="en-US" sz="1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clarfied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and reduced.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084AD18-1F74-F288-FD4F-1B3C07AE25C3}"/>
              </a:ext>
            </a:extLst>
          </p:cNvPr>
          <p:cNvSpPr txBox="1"/>
          <p:nvPr/>
        </p:nvSpPr>
        <p:spPr>
          <a:xfrm>
            <a:off x="2914650" y="3032575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314.27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(B)(2)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Required Locations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F9F8D3-205C-6D45-03F3-F301B07A1278}"/>
              </a:ext>
            </a:extLst>
          </p:cNvPr>
          <p:cNvSpPr txBox="1"/>
          <p:nvPr/>
        </p:nvSpPr>
        <p:spPr>
          <a:xfrm>
            <a:off x="2914650" y="3465434"/>
            <a:ext cx="48998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In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living and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sleeping areas 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of dwelling units, ceiling outlet boxes that are 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centrally mounted 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in locations typical for a ceiling fan, 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and boxes indicated by the designer, installer, or owner for a ceiling fan 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must: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1C6112F7-4159-4C04-56B9-C3DAF9764A9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87BF9C4-A446-7486-0EFE-FFC977AD02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240" r="13395"/>
          <a:stretch>
            <a:fillRect/>
          </a:stretch>
        </p:blipFill>
        <p:spPr>
          <a:xfrm>
            <a:off x="7804206" y="1183240"/>
            <a:ext cx="3890765" cy="299186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6AEA21C-933A-DC36-91AB-363E30CEE6B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094" r="3932"/>
          <a:stretch>
            <a:fillRect/>
          </a:stretch>
        </p:blipFill>
        <p:spPr>
          <a:xfrm>
            <a:off x="7813035" y="1160663"/>
            <a:ext cx="3890766" cy="3037021"/>
          </a:xfrm>
          <a:prstGeom prst="rect">
            <a:avLst/>
          </a:prstGeom>
        </p:spPr>
      </p:pic>
      <p:sp>
        <p:nvSpPr>
          <p:cNvPr id="18" name="&quot;Not Allowed&quot; Symbol 17">
            <a:extLst>
              <a:ext uri="{FF2B5EF4-FFF2-40B4-BE49-F238E27FC236}">
                <a16:creationId xmlns:a16="http://schemas.microsoft.com/office/drawing/2014/main" id="{8957909A-6C95-02BF-A121-67CC0E679969}"/>
              </a:ext>
            </a:extLst>
          </p:cNvPr>
          <p:cNvSpPr/>
          <p:nvPr/>
        </p:nvSpPr>
        <p:spPr>
          <a:xfrm>
            <a:off x="8204200" y="1183241"/>
            <a:ext cx="3073400" cy="2991868"/>
          </a:xfrm>
          <a:prstGeom prst="noSmoking">
            <a:avLst>
              <a:gd name="adj" fmla="val 4870"/>
            </a:avLst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ACA4383-0FCF-0A1C-E391-B0D4B8A522CF}"/>
              </a:ext>
            </a:extLst>
          </p:cNvPr>
          <p:cNvSpPr/>
          <p:nvPr/>
        </p:nvSpPr>
        <p:spPr>
          <a:xfrm>
            <a:off x="8580582" y="1133764"/>
            <a:ext cx="332509" cy="369332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8DE56DE-62B5-325C-D3DD-72EF63446DCD}"/>
              </a:ext>
            </a:extLst>
          </p:cNvPr>
          <p:cNvSpPr/>
          <p:nvPr/>
        </p:nvSpPr>
        <p:spPr>
          <a:xfrm>
            <a:off x="10894291" y="1808380"/>
            <a:ext cx="332509" cy="369332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6FB86F0-4426-42E2-4BD8-C101E07E9336}"/>
              </a:ext>
            </a:extLst>
          </p:cNvPr>
          <p:cNvSpPr/>
          <p:nvPr/>
        </p:nvSpPr>
        <p:spPr>
          <a:xfrm>
            <a:off x="10589491" y="2849780"/>
            <a:ext cx="332509" cy="369332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F1C6FC8-5A6B-0F56-FE00-8D4E163DC55F}"/>
              </a:ext>
            </a:extLst>
          </p:cNvPr>
          <p:cNvSpPr/>
          <p:nvPr/>
        </p:nvSpPr>
        <p:spPr>
          <a:xfrm>
            <a:off x="10360891" y="3332380"/>
            <a:ext cx="332509" cy="369332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4A7B0E5-EFA8-D9EF-AD24-AB51EDC89500}"/>
              </a:ext>
            </a:extLst>
          </p:cNvPr>
          <p:cNvSpPr/>
          <p:nvPr/>
        </p:nvSpPr>
        <p:spPr>
          <a:xfrm>
            <a:off x="9167091" y="3433980"/>
            <a:ext cx="332509" cy="369332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F9CFCFA-61C3-7424-4D38-B26274B08894}"/>
              </a:ext>
            </a:extLst>
          </p:cNvPr>
          <p:cNvSpPr/>
          <p:nvPr/>
        </p:nvSpPr>
        <p:spPr>
          <a:xfrm>
            <a:off x="7744691" y="3154580"/>
            <a:ext cx="332509" cy="369332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F208B05-E24A-C67F-B9D6-1C7BA0A38508}"/>
              </a:ext>
            </a:extLst>
          </p:cNvPr>
          <p:cNvSpPr/>
          <p:nvPr/>
        </p:nvSpPr>
        <p:spPr>
          <a:xfrm>
            <a:off x="7668491" y="2735480"/>
            <a:ext cx="332509" cy="369332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3F87C12-97B6-755C-2EAF-586B9E88B7A2}"/>
              </a:ext>
            </a:extLst>
          </p:cNvPr>
          <p:cNvSpPr/>
          <p:nvPr/>
        </p:nvSpPr>
        <p:spPr>
          <a:xfrm>
            <a:off x="8278091" y="3383180"/>
            <a:ext cx="332509" cy="369332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98C45BE-8820-3538-6C91-0CA7BAFA4562}"/>
              </a:ext>
            </a:extLst>
          </p:cNvPr>
          <p:cNvSpPr txBox="1"/>
          <p:nvPr/>
        </p:nvSpPr>
        <p:spPr>
          <a:xfrm>
            <a:off x="2913143" y="4944912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w Cen MT" panose="020B0602020104020603"/>
              </a:rPr>
              <a:t>(1) Be listed for the sole support of ceiling fans, or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F167356-8776-8400-0FE3-D76715C44F56}"/>
              </a:ext>
            </a:extLst>
          </p:cNvPr>
          <p:cNvSpPr txBox="1"/>
          <p:nvPr/>
        </p:nvSpPr>
        <p:spPr>
          <a:xfrm>
            <a:off x="2913143" y="5313212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w Cen MT" panose="020B0602020104020603"/>
              </a:rPr>
              <a:t>(2) Be installed in a way that allows a fan to be directly supported by the structure without removing the box.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07677A1E-B0E2-8653-F8A0-6F88476F25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8303" y="1146988"/>
            <a:ext cx="3890765" cy="3827395"/>
          </a:xfrm>
          <a:prstGeom prst="rect">
            <a:avLst/>
          </a:prstGeom>
        </p:spPr>
      </p:pic>
      <p:sp>
        <p:nvSpPr>
          <p:cNvPr id="39" name="Oval 38">
            <a:extLst>
              <a:ext uri="{FF2B5EF4-FFF2-40B4-BE49-F238E27FC236}">
                <a16:creationId xmlns:a16="http://schemas.microsoft.com/office/drawing/2014/main" id="{DC0D2FF8-7800-3C8C-B43A-E2C1D47ACB97}"/>
              </a:ext>
            </a:extLst>
          </p:cNvPr>
          <p:cNvSpPr/>
          <p:nvPr/>
        </p:nvSpPr>
        <p:spPr>
          <a:xfrm>
            <a:off x="9896911" y="1405848"/>
            <a:ext cx="1507689" cy="1490714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4" name="Picture 4" descr="Tips To Choose the Best Ceiling Fan in A Kitchen | Iconic Linen">
            <a:extLst>
              <a:ext uri="{FF2B5EF4-FFF2-40B4-BE49-F238E27FC236}">
                <a16:creationId xmlns:a16="http://schemas.microsoft.com/office/drawing/2014/main" id="{84FE16CA-0D74-964E-A479-6446F5033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993" y="1147963"/>
            <a:ext cx="3910540" cy="3896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FC693EFC-A8E7-8323-2BFC-BCDD9FED28F1}"/>
              </a:ext>
            </a:extLst>
          </p:cNvPr>
          <p:cNvSpPr txBox="1"/>
          <p:nvPr/>
        </p:nvSpPr>
        <p:spPr>
          <a:xfrm>
            <a:off x="8205044" y="1638172"/>
            <a:ext cx="31067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 longer required in a kitchen.</a:t>
            </a:r>
          </a:p>
        </p:txBody>
      </p:sp>
    </p:spTree>
    <p:extLst>
      <p:ext uri="{BB962C8B-B14F-4D97-AF65-F5344CB8AC3E}">
        <p14:creationId xmlns:p14="http://schemas.microsoft.com/office/powerpoint/2010/main" val="1667630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0"/>
                            </p:stCondLst>
                            <p:childTnLst>
                              <p:par>
                                <p:cTn id="4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000"/>
                            </p:stCondLst>
                            <p:childTnLst>
                              <p:par>
                                <p:cTn id="4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4000"/>
                            </p:stCondLst>
                            <p:childTnLst>
                              <p:par>
                                <p:cTn id="5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6000"/>
                            </p:stCondLst>
                            <p:childTnLst>
                              <p:par>
                                <p:cTn id="5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8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8" grpId="0"/>
      <p:bldP spid="18" grpId="0" animBg="1"/>
      <p:bldP spid="19" grpId="0" animBg="1"/>
      <p:bldP spid="21" grpId="0" animBg="1"/>
      <p:bldP spid="23" grpId="0" animBg="1"/>
      <p:bldP spid="25" grpId="0" animBg="1"/>
      <p:bldP spid="27" grpId="0" animBg="1"/>
      <p:bldP spid="29" grpId="0" animBg="1"/>
      <p:bldP spid="31" grpId="0" animBg="1"/>
      <p:bldP spid="33" grpId="0" animBg="1"/>
      <p:bldP spid="35" grpId="0"/>
      <p:bldP spid="36" grpId="0"/>
      <p:bldP spid="39" grpId="0" animBg="1"/>
      <p:bldP spid="4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16E12-9466-5F23-21DA-D3C4EDFB2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8AF6F-FC93-51A5-7366-F88E9A010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87C8C2-6DCE-EC0A-A62E-11DD95C1D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F526D4-7210-B1D6-40B3-5C7AE5305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2D3A7B-508B-90BF-3747-B6BBAE2A6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1E16429-E906-5861-8017-935073367D7D}"/>
              </a:ext>
            </a:extLst>
          </p:cNvPr>
          <p:cNvSpPr txBox="1"/>
          <p:nvPr/>
        </p:nvSpPr>
        <p:spPr>
          <a:xfrm>
            <a:off x="2914650" y="1162050"/>
            <a:ext cx="48196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334 Nonmetallic-Sheathed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Cable: Types NM and NMC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Use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of NM cable in other than dwellings was clarified and expanded.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88E8EE-225A-EC1E-5FD2-1C51C2E1C442}"/>
              </a:ext>
            </a:extLst>
          </p:cNvPr>
          <p:cNvSpPr txBox="1"/>
          <p:nvPr/>
        </p:nvSpPr>
        <p:spPr>
          <a:xfrm>
            <a:off x="2914650" y="3032575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334.10 Uses Permitted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2D2F6B-7474-2BCF-F31A-A942724C4C6E}"/>
              </a:ext>
            </a:extLst>
          </p:cNvPr>
          <p:cNvSpPr txBox="1"/>
          <p:nvPr/>
        </p:nvSpPr>
        <p:spPr>
          <a:xfrm>
            <a:off x="2914650" y="3465434"/>
            <a:ext cx="4899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(3)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Other than dwellings allowed to be Type III, IV, or V construction, if </a:t>
            </a:r>
            <a:r>
              <a:rPr kumimoji="0" lang="en-US" sz="1800" b="0" i="0" u="none" strike="sng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concealed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installed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in walls, floors, or ceilings that provide at least 15-minute finished rating.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3B4474E9-9BB7-0699-A593-70020EB7624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EAF18BE-6BB7-4944-3994-5B1BC63C9B84}"/>
              </a:ext>
            </a:extLst>
          </p:cNvPr>
          <p:cNvSpPr txBox="1"/>
          <p:nvPr/>
        </p:nvSpPr>
        <p:spPr>
          <a:xfrm>
            <a:off x="2914650" y="4673600"/>
            <a:ext cx="4899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Ex to (3): Cables may be installed without the 15-minute finish rating in Type V storage buildings or in storage garages at grade level that are less than 1,500 sq ft.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BBF510-2B2B-7962-4E69-5215BFD6CE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4542" y="1183239"/>
            <a:ext cx="3880429" cy="2991869"/>
          </a:xfrm>
          <a:prstGeom prst="rect">
            <a:avLst/>
          </a:prstGeom>
        </p:spPr>
      </p:pic>
      <p:sp>
        <p:nvSpPr>
          <p:cNvPr id="13" name="Thought Bubble: Cloud 12">
            <a:extLst>
              <a:ext uri="{FF2B5EF4-FFF2-40B4-BE49-F238E27FC236}">
                <a16:creationId xmlns:a16="http://schemas.microsoft.com/office/drawing/2014/main" id="{EDC5C11B-57F8-70C3-6C84-533CE939205E}"/>
              </a:ext>
            </a:extLst>
          </p:cNvPr>
          <p:cNvSpPr/>
          <p:nvPr/>
        </p:nvSpPr>
        <p:spPr>
          <a:xfrm>
            <a:off x="8597148" y="2354042"/>
            <a:ext cx="1972484" cy="912707"/>
          </a:xfrm>
          <a:prstGeom prst="cloudCallout">
            <a:avLst>
              <a:gd name="adj1" fmla="val -60785"/>
              <a:gd name="adj2" fmla="val 13068"/>
            </a:avLst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What does our ordinance say?</a:t>
            </a:r>
          </a:p>
        </p:txBody>
      </p:sp>
      <p:sp>
        <p:nvSpPr>
          <p:cNvPr id="15" name="Thought Bubble: Cloud 14">
            <a:extLst>
              <a:ext uri="{FF2B5EF4-FFF2-40B4-BE49-F238E27FC236}">
                <a16:creationId xmlns:a16="http://schemas.microsoft.com/office/drawing/2014/main" id="{94DD96A8-22DF-B743-0777-17066E903519}"/>
              </a:ext>
            </a:extLst>
          </p:cNvPr>
          <p:cNvSpPr/>
          <p:nvPr/>
        </p:nvSpPr>
        <p:spPr>
          <a:xfrm>
            <a:off x="9451799" y="2895736"/>
            <a:ext cx="2243172" cy="1165344"/>
          </a:xfrm>
          <a:prstGeom prst="cloudCallout">
            <a:avLst>
              <a:gd name="adj1" fmla="val -102460"/>
              <a:gd name="adj2" fmla="val -75986"/>
            </a:avLst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150.02(K)(2)(A)3(a)-(f) Types NM, NMC, and NMS. Types NM and NMS cables shall not be used as follows</a:t>
            </a:r>
          </a:p>
        </p:txBody>
      </p:sp>
      <p:sp>
        <p:nvSpPr>
          <p:cNvPr id="16" name="Thought Bubble: Cloud 15">
            <a:extLst>
              <a:ext uri="{FF2B5EF4-FFF2-40B4-BE49-F238E27FC236}">
                <a16:creationId xmlns:a16="http://schemas.microsoft.com/office/drawing/2014/main" id="{472772CF-F521-3E78-F0A2-B73C2822D95C}"/>
              </a:ext>
            </a:extLst>
          </p:cNvPr>
          <p:cNvSpPr/>
          <p:nvPr/>
        </p:nvSpPr>
        <p:spPr>
          <a:xfrm>
            <a:off x="8625087" y="3930916"/>
            <a:ext cx="3421440" cy="2165084"/>
          </a:xfrm>
          <a:prstGeom prst="cloudCallout">
            <a:avLst>
              <a:gd name="adj1" fmla="val -56204"/>
              <a:gd name="adj2" fmla="val -97723"/>
            </a:avLst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dirty="0"/>
              <a:t>In any of the following types of occupancies:</a:t>
            </a:r>
          </a:p>
          <a:p>
            <a:r>
              <a:rPr lang="en-US" sz="900" b="1" dirty="0"/>
              <a:t>A</a:t>
            </a:r>
            <a:r>
              <a:rPr lang="en-US" sz="900" dirty="0"/>
              <a:t>partment houses of two stories of occupancies or greater.</a:t>
            </a:r>
          </a:p>
          <a:p>
            <a:r>
              <a:rPr lang="en-US" sz="900" dirty="0"/>
              <a:t>Any commercial building.</a:t>
            </a:r>
          </a:p>
          <a:p>
            <a:r>
              <a:rPr lang="en-US" sz="900" dirty="0"/>
              <a:t>Any industrial building.</a:t>
            </a:r>
          </a:p>
          <a:p>
            <a:r>
              <a:rPr lang="en-US" sz="900" dirty="0"/>
              <a:t>Educational buildings.</a:t>
            </a:r>
          </a:p>
          <a:p>
            <a:r>
              <a:rPr lang="en-US" sz="900" dirty="0"/>
              <a:t>Churches and church accessory structures.</a:t>
            </a:r>
          </a:p>
          <a:p>
            <a:r>
              <a:rPr lang="en-US" sz="900" dirty="0"/>
              <a:t>Public buildings.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04476E7-7041-C636-0B6B-7B215C9268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84440" y="2661484"/>
            <a:ext cx="1684039" cy="252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76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8" grpId="0"/>
      <p:bldP spid="35" grpId="0"/>
      <p:bldP spid="13" grpId="0" animBg="1"/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BE538-3D9D-AC44-9211-D300C8835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5036E-F0BA-3DF8-0958-2085C31F9B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67E09-C7FF-127C-3CA9-502059CE9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D0D81A-BC7B-13E6-E117-90448BF20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85D1F9-073E-48C7-F4EE-51EB67BB6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3F66A07-F039-0359-99FD-B3569FE90BC5}"/>
              </a:ext>
            </a:extLst>
          </p:cNvPr>
          <p:cNvSpPr txBox="1"/>
          <p:nvPr/>
        </p:nvSpPr>
        <p:spPr>
          <a:xfrm>
            <a:off x="2914650" y="1162050"/>
            <a:ext cx="48196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334 Nonmetallic-Sheathed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Cable: Types NM and NMC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Use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of NM cable in other than dwellings was clarified and expanded.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C196BB-CC88-E87C-DFA0-51ADD862A961}"/>
              </a:ext>
            </a:extLst>
          </p:cNvPr>
          <p:cNvSpPr txBox="1"/>
          <p:nvPr/>
        </p:nvSpPr>
        <p:spPr>
          <a:xfrm>
            <a:off x="2914650" y="3032575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334.10 Uses Permitted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2F52D8-2B88-E6C7-F086-D253911983FB}"/>
              </a:ext>
            </a:extLst>
          </p:cNvPr>
          <p:cNvSpPr txBox="1"/>
          <p:nvPr/>
        </p:nvSpPr>
        <p:spPr>
          <a:xfrm>
            <a:off x="2914650" y="3465434"/>
            <a:ext cx="4899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(3)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Other than dwellings allowed to be Type III, IV, or V construction, if </a:t>
            </a:r>
            <a:r>
              <a:rPr kumimoji="0" lang="en-US" sz="1800" b="0" i="0" u="none" strike="sng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concealed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installed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in walls, floors, or ceilings that provide at least 15-minute finished rating.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AB56F812-EE22-93E6-E87C-B9C98C78ACA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E0B890E-3079-260D-5570-53056785B994}"/>
              </a:ext>
            </a:extLst>
          </p:cNvPr>
          <p:cNvSpPr txBox="1"/>
          <p:nvPr/>
        </p:nvSpPr>
        <p:spPr>
          <a:xfrm>
            <a:off x="2914650" y="4673600"/>
            <a:ext cx="4899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Ex to (3): Cables may be installed without the 15-minute finish rating in Type V storage buildings or in storage garages at grade level that are less than 1,500 sq ft.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12290" name="Picture 2" descr="Pump Houses | Panelized or Welded Steel | | Panel Built">
            <a:extLst>
              <a:ext uri="{FF2B5EF4-FFF2-40B4-BE49-F238E27FC236}">
                <a16:creationId xmlns:a16="http://schemas.microsoft.com/office/drawing/2014/main" id="{E115BED7-B75D-DD34-951C-08B9B93975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37"/>
          <a:stretch>
            <a:fillRect/>
          </a:stretch>
        </p:blipFill>
        <p:spPr bwMode="auto">
          <a:xfrm>
            <a:off x="7814543" y="1183239"/>
            <a:ext cx="3880428" cy="302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0921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8" grpId="0"/>
      <p:bldP spid="3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4F438-DFF5-91A4-B44C-7C033F005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A5BEB185-1561-BED4-DC35-77BF5CF917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926" t="30523" r="9659" b="13148"/>
          <a:stretch>
            <a:fillRect/>
          </a:stretch>
        </p:blipFill>
        <p:spPr>
          <a:xfrm>
            <a:off x="7815049" y="1181100"/>
            <a:ext cx="3880429" cy="38630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F79C8F-107D-9870-45CA-48E2E7103C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F18B4C-D592-072B-C966-A43C0654C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E14CA4-AF8B-630E-5670-A0066CFF6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A7AEB54-DA08-2774-8D0D-670F43537F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7B71029-0FC2-661E-6F33-B97C7432CA17}"/>
              </a:ext>
            </a:extLst>
          </p:cNvPr>
          <p:cNvSpPr txBox="1"/>
          <p:nvPr/>
        </p:nvSpPr>
        <p:spPr>
          <a:xfrm>
            <a:off x="2914650" y="1162050"/>
            <a:ext cx="48196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334.24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Bending Radius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lvl="0" defTabSz="457200"/>
            <a:r>
              <a:rPr lang="en-US" dirty="0"/>
              <a:t>Nonmetallic-Sheathed Cable: Types NM and NMC </a:t>
            </a:r>
            <a:r>
              <a:rPr lang="en-US" dirty="0" err="1"/>
              <a:t>beding</a:t>
            </a:r>
            <a:r>
              <a:rPr lang="en-US" dirty="0"/>
              <a:t> radius requirements clarified and reduced the same as Art 338 SE cable and 340 UF cable.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7B4B6F-FB10-EFEF-2050-C8AA7B014185}"/>
              </a:ext>
            </a:extLst>
          </p:cNvPr>
          <p:cNvSpPr txBox="1"/>
          <p:nvPr/>
        </p:nvSpPr>
        <p:spPr>
          <a:xfrm>
            <a:off x="2914650" y="3032575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334.10 Bending Radius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EB30A9-47BF-1D04-FE1E-6B77BC1906CD}"/>
              </a:ext>
            </a:extLst>
          </p:cNvPr>
          <p:cNvSpPr txBox="1"/>
          <p:nvPr/>
        </p:nvSpPr>
        <p:spPr>
          <a:xfrm>
            <a:off x="2914650" y="3465434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Bends must not damage the cable sheath. The inner radius of the curve of a bend must be at least five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times the widest cable diameter.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3AB29AD9-72DD-6837-7EA7-A7F2D1A13D8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1F5C1B3-C3CF-BE31-406B-CCE1B8569406}"/>
              </a:ext>
            </a:extLst>
          </p:cNvPr>
          <p:cNvSpPr txBox="1"/>
          <p:nvPr/>
        </p:nvSpPr>
        <p:spPr>
          <a:xfrm>
            <a:off x="2914650" y="4419600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</a:rPr>
              <a:t>For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</a:rPr>
              <a:t> flat cables, 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the smallest dimension of the cable is used when bending the flat side. For other bends, 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</a:rPr>
              <a:t>the wider dimension is to be used for the diameter.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404E624-32FC-10BA-ABCC-FFC16AF596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5557" y="1181100"/>
            <a:ext cx="3879414" cy="3863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006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8" grpId="0"/>
      <p:bldP spid="3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0CAD29-BCF9-C865-DC41-B0FD3DA0B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8E56F-DCB3-BC47-DBFE-D626FC5EE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1E95-9645-2F5A-6137-71E94505E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D221B2-FE24-D7A5-72F6-13C0BB854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C8D45A-427F-6AB8-E176-A8996E89B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5F10D2A-6B6E-4854-D558-519002668E4B}"/>
              </a:ext>
            </a:extLst>
          </p:cNvPr>
          <p:cNvSpPr txBox="1"/>
          <p:nvPr/>
        </p:nvSpPr>
        <p:spPr>
          <a:xfrm>
            <a:off x="2914650" y="1162050"/>
            <a:ext cx="48196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 </a:t>
            </a:r>
            <a:r>
              <a:rPr lang="en-US" dirty="0">
                <a:latin typeface="Tw Cen MT" panose="020B0602020104020603"/>
              </a:rPr>
              <a:t>352 Nonmetallic Conduits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lvl="0" defTabSz="457200"/>
            <a:r>
              <a:rPr lang="en-US" dirty="0"/>
              <a:t>Larger Rigid Polyvinyl Chloride Conduit (PVC) conduit permitted in certain uses the same as Art 353 HDPE conduit and Art 355 RTRC conduit.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902E1C-16DC-FE60-53EC-5150D437577C}"/>
              </a:ext>
            </a:extLst>
          </p:cNvPr>
          <p:cNvSpPr txBox="1"/>
          <p:nvPr/>
        </p:nvSpPr>
        <p:spPr>
          <a:xfrm>
            <a:off x="2914650" y="3032575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352.20 Sizes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7E973F-7F74-7484-85EF-593C341E815F}"/>
              </a:ext>
            </a:extLst>
          </p:cNvPr>
          <p:cNvSpPr txBox="1"/>
          <p:nvPr/>
        </p:nvSpPr>
        <p:spPr>
          <a:xfrm>
            <a:off x="2914650" y="3465434"/>
            <a:ext cx="4899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Both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Minimum. The smallest size PVC allowed is trade size ½.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Both"/>
              <a:tabLst/>
              <a:defRPr/>
            </a:pPr>
            <a:r>
              <a:rPr lang="en-US" dirty="0">
                <a:latin typeface="Tw Cen MT" panose="020B0602020104020603"/>
              </a:rPr>
              <a:t>Maximum The largest size PVC allowed is trade size 6.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4F37B900-CCF1-EF21-299C-94E00FAC737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EC8BB18-EB76-8875-C802-3C45B9FFF6DE}"/>
              </a:ext>
            </a:extLst>
          </p:cNvPr>
          <p:cNvSpPr txBox="1"/>
          <p:nvPr/>
        </p:nvSpPr>
        <p:spPr>
          <a:xfrm>
            <a:off x="2914650" y="4635500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Ex: Larger sizes are allowed if:</a:t>
            </a:r>
          </a:p>
        </p:txBody>
      </p:sp>
      <p:sp>
        <p:nvSpPr>
          <p:cNvPr id="6" name="AutoShape 2" descr="Pvc Electrical Conduit Pipe at ₹ 19/meter | PVC Pipe in Secunderabad ...">
            <a:extLst>
              <a:ext uri="{FF2B5EF4-FFF2-40B4-BE49-F238E27FC236}">
                <a16:creationId xmlns:a16="http://schemas.microsoft.com/office/drawing/2014/main" id="{564720F8-32C7-C810-92EB-27FCC6B32B3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E8017D5-7231-BAD5-56B6-9CAB66AF52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5684" y="1184870"/>
            <a:ext cx="3899793" cy="311983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B6A8F19-CD30-168B-2711-5DABABBD7E25}"/>
              </a:ext>
            </a:extLst>
          </p:cNvPr>
          <p:cNvSpPr txBox="1"/>
          <p:nvPr/>
        </p:nvSpPr>
        <p:spPr>
          <a:xfrm>
            <a:off x="2914650" y="4876800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(1) No portion of the raceway is aboveground,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E6198C7-3AB0-C33F-1E6C-925C82D5EF6B}"/>
              </a:ext>
            </a:extLst>
          </p:cNvPr>
          <p:cNvSpPr txBox="1"/>
          <p:nvPr/>
        </p:nvSpPr>
        <p:spPr>
          <a:xfrm>
            <a:off x="2914650" y="5118100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(2) It is backfilled as required in 300.7,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6311630-9F93-A0AC-8A64-19FB7BD854C9}"/>
              </a:ext>
            </a:extLst>
          </p:cNvPr>
          <p:cNvSpPr txBox="1"/>
          <p:nvPr/>
        </p:nvSpPr>
        <p:spPr>
          <a:xfrm>
            <a:off x="2914650" y="5359400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(3) It is not in a hazardous classified location, and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0C67A30-1CB0-0716-AAA8-2081A3F2E09B}"/>
              </a:ext>
            </a:extLst>
          </p:cNvPr>
          <p:cNvSpPr txBox="1"/>
          <p:nvPr/>
        </p:nvSpPr>
        <p:spPr>
          <a:xfrm>
            <a:off x="2914650" y="5600700"/>
            <a:ext cx="489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(4) The raceway fill requirements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 of Chapter 9 are satisfied.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C949A87-D20F-F890-A51E-AD50E3DE93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3437" y="1161752"/>
            <a:ext cx="3902039" cy="314295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0996D90-54EF-757D-79F4-C17B80611F1B}"/>
              </a:ext>
            </a:extLst>
          </p:cNvPr>
          <p:cNvSpPr txBox="1"/>
          <p:nvPr/>
        </p:nvSpPr>
        <p:spPr>
          <a:xfrm>
            <a:off x="8675911" y="2828639"/>
            <a:ext cx="21675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Must be listed</a:t>
            </a:r>
          </a:p>
        </p:txBody>
      </p:sp>
    </p:spTree>
    <p:extLst>
      <p:ext uri="{BB962C8B-B14F-4D97-AF65-F5344CB8AC3E}">
        <p14:creationId xmlns:p14="http://schemas.microsoft.com/office/powerpoint/2010/main" val="255339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8" grpId="0"/>
      <p:bldP spid="35" grpId="0"/>
      <p:bldP spid="13" grpId="0"/>
      <p:bldP spid="15" grpId="0"/>
      <p:bldP spid="16" grpId="0"/>
      <p:bldP spid="17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46F83-248E-B90F-67D6-6ED39697D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25DA5-642A-579D-CF77-948B040F34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2C02C1-F699-8AD9-5B73-3983C0E50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0D3862-B35C-8258-83CD-E214EC17E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82A424E-6238-2679-A4AA-AD65FB056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EEBDE7F-FEC4-808D-82C7-4CE32C75FCBA}"/>
              </a:ext>
            </a:extLst>
          </p:cNvPr>
          <p:cNvSpPr txBox="1"/>
          <p:nvPr/>
        </p:nvSpPr>
        <p:spPr>
          <a:xfrm>
            <a:off x="2914650" y="1162050"/>
            <a:ext cx="48196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392.18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Cable Trays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lvl="0" defTabSz="457200"/>
            <a:r>
              <a:rPr lang="en-US" dirty="0"/>
              <a:t>Free space requirements added.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447920-CD6F-5724-0A3A-229011E5B4BA}"/>
              </a:ext>
            </a:extLst>
          </p:cNvPr>
          <p:cNvSpPr txBox="1"/>
          <p:nvPr/>
        </p:nvSpPr>
        <p:spPr>
          <a:xfrm>
            <a:off x="2914650" y="2321375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392.18(F) Access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346879-7AE8-5805-C5E9-92E225FC4E02}"/>
              </a:ext>
            </a:extLst>
          </p:cNvPr>
          <p:cNvSpPr txBox="1"/>
          <p:nvPr/>
        </p:nvSpPr>
        <p:spPr>
          <a:xfrm>
            <a:off x="2914650" y="2754234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At least 12” of free space is required above cable trays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shall be provided and maintained to permit access for installing and maintaining cables.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3DCEDDB6-E2BB-1598-A37B-730BF63B856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2565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38285AF-B6C1-0E98-A15D-7B8768B44CE8}"/>
              </a:ext>
            </a:extLst>
          </p:cNvPr>
          <p:cNvSpPr txBox="1"/>
          <p:nvPr/>
        </p:nvSpPr>
        <p:spPr>
          <a:xfrm>
            <a:off x="2914650" y="3710159"/>
            <a:ext cx="489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Ex 1: Where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 the installation complies with 645.5 for IT equipment room.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F2B283-C099-0326-29A9-10E8DA6E3A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4542" y="1175828"/>
            <a:ext cx="3865199" cy="2944623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335DA79-C135-302E-856C-8908EA8EE9BF}"/>
              </a:ext>
            </a:extLst>
          </p:cNvPr>
          <p:cNvSpPr/>
          <p:nvPr/>
        </p:nvSpPr>
        <p:spPr>
          <a:xfrm>
            <a:off x="7785100" y="1600200"/>
            <a:ext cx="3898900" cy="1193800"/>
          </a:xfrm>
          <a:custGeom>
            <a:avLst/>
            <a:gdLst>
              <a:gd name="csX0" fmla="*/ 25400 w 3898900"/>
              <a:gd name="csY0" fmla="*/ 406400 h 1193800"/>
              <a:gd name="csX1" fmla="*/ 1727200 w 3898900"/>
              <a:gd name="csY1" fmla="*/ 1193800 h 1193800"/>
              <a:gd name="csX2" fmla="*/ 3898900 w 3898900"/>
              <a:gd name="csY2" fmla="*/ 673100 h 1193800"/>
              <a:gd name="csX3" fmla="*/ 3886200 w 3898900"/>
              <a:gd name="csY3" fmla="*/ 266700 h 1193800"/>
              <a:gd name="csX4" fmla="*/ 1778000 w 3898900"/>
              <a:gd name="csY4" fmla="*/ 774700 h 1193800"/>
              <a:gd name="csX5" fmla="*/ 12700 w 3898900"/>
              <a:gd name="csY5" fmla="*/ 0 h 1193800"/>
              <a:gd name="csX6" fmla="*/ 0 w 3898900"/>
              <a:gd name="csY6" fmla="*/ 457200 h 1193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898900" h="1193800">
                <a:moveTo>
                  <a:pt x="25400" y="406400"/>
                </a:moveTo>
                <a:lnTo>
                  <a:pt x="1727200" y="1193800"/>
                </a:lnTo>
                <a:lnTo>
                  <a:pt x="3898900" y="673100"/>
                </a:lnTo>
                <a:lnTo>
                  <a:pt x="3886200" y="266700"/>
                </a:lnTo>
                <a:lnTo>
                  <a:pt x="1778000" y="774700"/>
                </a:lnTo>
                <a:lnTo>
                  <a:pt x="12700" y="0"/>
                </a:lnTo>
                <a:lnTo>
                  <a:pt x="0" y="457200"/>
                </a:lnTo>
              </a:path>
            </a:pathLst>
          </a:cu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C26AAEE-88A4-90AB-9B1E-D210AC1C73BD}"/>
              </a:ext>
            </a:extLst>
          </p:cNvPr>
          <p:cNvCxnSpPr>
            <a:cxnSpLocks/>
          </p:cNvCxnSpPr>
          <p:nvPr/>
        </p:nvCxnSpPr>
        <p:spPr>
          <a:xfrm flipV="1">
            <a:off x="8648700" y="1968500"/>
            <a:ext cx="0" cy="403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76594815-3AD1-87FE-32BA-7D05B6AB1B6C}"/>
              </a:ext>
            </a:extLst>
          </p:cNvPr>
          <p:cNvSpPr txBox="1"/>
          <p:nvPr/>
        </p:nvSpPr>
        <p:spPr>
          <a:xfrm>
            <a:off x="8644441" y="2050534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12”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C38225F-B033-7EAC-CF71-FBCEB891778A}"/>
              </a:ext>
            </a:extLst>
          </p:cNvPr>
          <p:cNvSpPr txBox="1"/>
          <p:nvPr/>
        </p:nvSpPr>
        <p:spPr>
          <a:xfrm>
            <a:off x="2914650" y="4307059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Ex 2: In industrial establishments, were conditions of maintenance and supervision ensure that only qualified persons service the installed cable tray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5BA44BB-8B06-AD44-4CBF-DA8AB45F7B01}"/>
              </a:ext>
            </a:extLst>
          </p:cNvPr>
          <p:cNvSpPr txBox="1"/>
          <p:nvPr/>
        </p:nvSpPr>
        <p:spPr>
          <a:xfrm>
            <a:off x="2914650" y="5170659"/>
            <a:ext cx="489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Ex 3: By special permission, smaller distance spaces shall be permitted.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123DF80-A884-C331-4775-8ADBD59BF213}"/>
              </a:ext>
            </a:extLst>
          </p:cNvPr>
          <p:cNvSpPr txBox="1"/>
          <p:nvPr/>
        </p:nvSpPr>
        <p:spPr>
          <a:xfrm>
            <a:off x="2914650" y="5767559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Ex 4: For equipment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 crossing at an angle.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6797F8D-861D-D260-B190-E767DBABB31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686" r="10327"/>
          <a:stretch>
            <a:fillRect/>
          </a:stretch>
        </p:blipFill>
        <p:spPr>
          <a:xfrm>
            <a:off x="7780841" y="1184254"/>
            <a:ext cx="3898900" cy="293785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55B7D0A-5D65-FEE3-0954-D5B327E6213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1604" b="12368"/>
          <a:stretch>
            <a:fillRect/>
          </a:stretch>
        </p:blipFill>
        <p:spPr>
          <a:xfrm>
            <a:off x="7750713" y="1184254"/>
            <a:ext cx="3959156" cy="292803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DE52EF4-1255-968E-FCF0-25E23F949B2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6153"/>
          <a:stretch>
            <a:fillRect/>
          </a:stretch>
        </p:blipFill>
        <p:spPr>
          <a:xfrm>
            <a:off x="7750713" y="1177949"/>
            <a:ext cx="3960443" cy="299846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4CA877D-8282-01FB-2EE8-139CE1FFEC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15905" y="1167667"/>
            <a:ext cx="4011663" cy="300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293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8" grpId="0"/>
      <p:bldP spid="35" grpId="0" build="allAtOnce"/>
      <p:bldP spid="11" grpId="0" animBg="1"/>
      <p:bldP spid="19" grpId="0"/>
      <p:bldP spid="20" grpId="0" build="allAtOnce"/>
      <p:bldP spid="21" grpId="0" build="allAtOnce"/>
      <p:bldP spid="22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FACC2-6037-0916-D243-6DCC87234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DD31EE-FD25-90B2-D565-82A77D21F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818166"/>
            <a:ext cx="3568611" cy="2511426"/>
          </a:xfrm>
        </p:spPr>
        <p:txBody>
          <a:bodyPr/>
          <a:lstStyle/>
          <a:p>
            <a:r>
              <a:rPr lang="en-US" dirty="0"/>
              <a:t>Definition revisions:</a:t>
            </a:r>
          </a:p>
          <a:p>
            <a:pPr lvl="1"/>
            <a:r>
              <a:rPr lang="en-US" dirty="0"/>
              <a:t>Energy Storage Systems</a:t>
            </a:r>
          </a:p>
          <a:p>
            <a:pPr lvl="1"/>
            <a:r>
              <a:rPr lang="en-US" dirty="0"/>
              <a:t>Metering Center</a:t>
            </a:r>
          </a:p>
          <a:p>
            <a:pPr lvl="1"/>
            <a:r>
              <a:rPr lang="en-US" dirty="0"/>
              <a:t>Pool</a:t>
            </a:r>
          </a:p>
          <a:p>
            <a:pPr lvl="1"/>
            <a:r>
              <a:rPr lang="en-US" dirty="0"/>
              <a:t>Permanently Installed Pool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4D9100-9418-7111-B381-D74B6489B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A7CC4-2C76-4C14-B808-A312E4A8F1E2}" type="datetime2">
              <a:rPr lang="en-US" smtClean="0"/>
              <a:t>Wednesday, July 22,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6264DC-AD5F-79D8-E46D-55F355481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B5FEACD-E499-1096-BEF0-EE18F27FB564}"/>
              </a:ext>
            </a:extLst>
          </p:cNvPr>
          <p:cNvSpPr txBox="1">
            <a:spLocks/>
          </p:cNvSpPr>
          <p:nvPr/>
        </p:nvSpPr>
        <p:spPr>
          <a:xfrm>
            <a:off x="4710024" y="1818166"/>
            <a:ext cx="3568611" cy="25114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Art 110:</a:t>
            </a:r>
          </a:p>
          <a:p>
            <a:pPr lvl="1"/>
            <a:r>
              <a:rPr lang="en-US" dirty="0"/>
              <a:t>Arc-Flash Hazard Warning Signs</a:t>
            </a:r>
          </a:p>
          <a:p>
            <a:pPr lvl="1"/>
            <a:r>
              <a:rPr lang="en-US" dirty="0"/>
              <a:t>Space Around Electrical Equipment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6353F1F-598D-93E2-89F5-45F7634E9E0B}"/>
              </a:ext>
            </a:extLst>
          </p:cNvPr>
          <p:cNvSpPr txBox="1">
            <a:spLocks/>
          </p:cNvSpPr>
          <p:nvPr/>
        </p:nvSpPr>
        <p:spPr>
          <a:xfrm>
            <a:off x="7878718" y="1818166"/>
            <a:ext cx="3568611" cy="25114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Art 120:</a:t>
            </a:r>
          </a:p>
          <a:p>
            <a:pPr lvl="1"/>
            <a:r>
              <a:rPr lang="en-US" dirty="0"/>
              <a:t>Dwelling Unit Calculations</a:t>
            </a:r>
          </a:p>
          <a:p>
            <a:pPr lvl="1"/>
            <a:r>
              <a:rPr lang="en-US" dirty="0"/>
              <a:t>Number of Branch Circuits for Dwelling Units</a:t>
            </a:r>
          </a:p>
          <a:p>
            <a:pPr lvl="1"/>
            <a:r>
              <a:rPr lang="en-US" dirty="0"/>
              <a:t>Electric Vehicle Supply </a:t>
            </a:r>
            <a:r>
              <a:rPr lang="en-US" dirty="0" err="1"/>
              <a:t>Equipmenrt</a:t>
            </a:r>
            <a:endParaRPr lang="en-US" dirty="0"/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182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52ED3-A39B-5E7C-D36F-34EA7A42D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1537-D764-F6E2-DD67-D74D8432E8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C2F9F7-52BB-5BB7-064D-9199FF2A3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38E483-7531-F0A3-749E-48BC298E1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464580C-25A2-67BE-9313-4D2D610D51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94F27D3-FC6E-27C7-F482-02DD5BAF103D}"/>
              </a:ext>
            </a:extLst>
          </p:cNvPr>
          <p:cNvSpPr txBox="1"/>
          <p:nvPr/>
        </p:nvSpPr>
        <p:spPr>
          <a:xfrm>
            <a:off x="2914650" y="1162050"/>
            <a:ext cx="48196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</a:t>
            </a:r>
            <a:r>
              <a:rPr lang="en-US" dirty="0">
                <a:solidFill>
                  <a:prstClr val="white"/>
                </a:solidFill>
                <a:latin typeface="Tw Cen MT" panose="020B0602020104020603"/>
              </a:rPr>
              <a:t>e 404.30 Switch Enclosures with Hinged Covers or Doors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lvl="0" defTabSz="457200"/>
            <a:r>
              <a:rPr lang="en-US" dirty="0"/>
              <a:t>Requirement expanded for protection of live parts in switch enclosures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83BF4D-04F7-995A-FA7B-8208CB6D760D}"/>
              </a:ext>
            </a:extLst>
          </p:cNvPr>
          <p:cNvSpPr txBox="1"/>
          <p:nvPr/>
        </p:nvSpPr>
        <p:spPr>
          <a:xfrm>
            <a:off x="2914650" y="2753175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Switches within enclosures that have doors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or hinged covers must be dead front, unless a tool is required to access the interior or the enclosure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B01E017A-9FBA-4B65-E5AF-D17A9363BCE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2997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BDD994D-B4C3-73EA-AC01-0290F810E6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3577" y="1175828"/>
            <a:ext cx="3926164" cy="294462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9FDF7E7-FEA9-1FF3-7915-9B2C066C8B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419066">
            <a:off x="7781539" y="1957243"/>
            <a:ext cx="3438525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807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6BF6C7-6D6C-26F6-5FA3-FF38609EB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00DEE-20F4-1E2A-7D57-1DB0325DAA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FEF53E-52A5-5F20-AB39-9817AE609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904121-6ED7-88AB-23DB-DADD8D614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000697C-7E8E-5708-A632-C57D004D4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94CCE38-47FC-D9E0-B16D-0C90DA6C7822}"/>
              </a:ext>
            </a:extLst>
          </p:cNvPr>
          <p:cNvSpPr txBox="1"/>
          <p:nvPr/>
        </p:nvSpPr>
        <p:spPr>
          <a:xfrm>
            <a:off x="2914650" y="1162050"/>
            <a:ext cx="48196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</a:t>
            </a:r>
            <a:r>
              <a:rPr lang="en-US" dirty="0">
                <a:solidFill>
                  <a:prstClr val="white"/>
                </a:solidFill>
                <a:latin typeface="Tw Cen MT" panose="020B0602020104020603"/>
              </a:rPr>
              <a:t>e 404.30 Switch Enclosures with Hinged Covers or Doors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lvl="0" defTabSz="457200"/>
            <a:r>
              <a:rPr lang="en-US" dirty="0"/>
              <a:t>Requirement expanded for protection of live parts in switch enclosures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F9D71B-8770-8BBE-3A41-CC2EBF160C42}"/>
              </a:ext>
            </a:extLst>
          </p:cNvPr>
          <p:cNvSpPr txBox="1"/>
          <p:nvPr/>
        </p:nvSpPr>
        <p:spPr>
          <a:xfrm>
            <a:off x="2914650" y="2753175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Switches within enclosures that have doors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or hinged covers must be dead front, unless a tool is required to access the interior or the enclosure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E33E7846-9049-4311-145E-96F4CCADCC5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2997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F8B7534-8D83-7217-0509-61BC2CDADE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3577" y="1175828"/>
            <a:ext cx="3926164" cy="2944623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A3FDFA8C-6F94-09AC-CAF1-6C1D83F48423}"/>
              </a:ext>
            </a:extLst>
          </p:cNvPr>
          <p:cNvSpPr/>
          <p:nvPr/>
        </p:nvSpPr>
        <p:spPr>
          <a:xfrm>
            <a:off x="9943091" y="1972302"/>
            <a:ext cx="207286" cy="253497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150C3B5-B066-9ADF-7CFD-8FBDF25B3F66}"/>
              </a:ext>
            </a:extLst>
          </p:cNvPr>
          <p:cNvSpPr/>
          <p:nvPr/>
        </p:nvSpPr>
        <p:spPr>
          <a:xfrm>
            <a:off x="9947711" y="2429497"/>
            <a:ext cx="207286" cy="253497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E7D67B7-BA73-FD54-54A5-C5A71F1CC259}"/>
              </a:ext>
            </a:extLst>
          </p:cNvPr>
          <p:cNvSpPr/>
          <p:nvPr/>
        </p:nvSpPr>
        <p:spPr>
          <a:xfrm>
            <a:off x="10395674" y="2424883"/>
            <a:ext cx="207286" cy="253497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4EA4E1C-D53E-408A-60E8-0DE2F50C64E5}"/>
              </a:ext>
            </a:extLst>
          </p:cNvPr>
          <p:cNvSpPr/>
          <p:nvPr/>
        </p:nvSpPr>
        <p:spPr>
          <a:xfrm>
            <a:off x="10418756" y="1875326"/>
            <a:ext cx="207286" cy="253497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B40419F-EC04-38B4-5A41-F3804652DDBC}"/>
              </a:ext>
            </a:extLst>
          </p:cNvPr>
          <p:cNvSpPr/>
          <p:nvPr/>
        </p:nvSpPr>
        <p:spPr>
          <a:xfrm>
            <a:off x="11310062" y="1833766"/>
            <a:ext cx="207286" cy="253497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40FB58F-C9D8-1DCF-15D3-9E181B8D6206}"/>
              </a:ext>
            </a:extLst>
          </p:cNvPr>
          <p:cNvSpPr/>
          <p:nvPr/>
        </p:nvSpPr>
        <p:spPr>
          <a:xfrm>
            <a:off x="11323916" y="2955982"/>
            <a:ext cx="207286" cy="253497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BC497E7-4BB4-2DEC-406D-134431581D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03030" y="861399"/>
            <a:ext cx="2427042" cy="1638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651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1" grpId="0" animBg="1"/>
      <p:bldP spid="14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5A03D5-D495-25C3-DC9C-A8F1BFF05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6952C-6EB0-F16B-13BD-6D0E097E23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232DE-53E0-DD17-2E07-FC335077E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1B5696-9504-E755-868C-BDC6A45D0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53FE8AF-48F2-7857-FFD6-8EC9D79CA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DF18D7A-94F0-4BDF-5858-367B4C8B3211}"/>
              </a:ext>
            </a:extLst>
          </p:cNvPr>
          <p:cNvSpPr txBox="1"/>
          <p:nvPr/>
        </p:nvSpPr>
        <p:spPr>
          <a:xfrm>
            <a:off x="2914650" y="1162050"/>
            <a:ext cx="48196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</a:t>
            </a:r>
            <a:r>
              <a:rPr lang="en-US" dirty="0">
                <a:solidFill>
                  <a:prstClr val="white"/>
                </a:solidFill>
                <a:latin typeface="Tw Cen MT" panose="020B0602020104020603"/>
              </a:rPr>
              <a:t> 406 Wiring Device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lvl="0" defTabSz="457200"/>
            <a:r>
              <a:rPr lang="en-US" noProof="0" dirty="0"/>
              <a:t>New definition added.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AB715F-68EC-0779-52F6-3E78AE4CA943}"/>
              </a:ext>
            </a:extLst>
          </p:cNvPr>
          <p:cNvSpPr txBox="1"/>
          <p:nvPr/>
        </p:nvSpPr>
        <p:spPr>
          <a:xfrm>
            <a:off x="2914650" y="2211591"/>
            <a:ext cx="48998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 100: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Wiring Device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>
              <a:solidFill>
                <a:srgbClr val="FFFF00"/>
              </a:solidFill>
              <a:latin typeface="Tw Cen MT" panose="020B0602020104020603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 device that has a yoke or is connected to a flexible cord in branch circuits or general distribution as a connection point or control device.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7007FED7-3B48-7ED8-4734-303A32A1540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2997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87CD38-87EE-EC80-A64E-DAF9BE2BD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3577" y="1175828"/>
            <a:ext cx="3926164" cy="294462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4DACC57-2AD4-DD16-104D-755D94E1D154}"/>
              </a:ext>
            </a:extLst>
          </p:cNvPr>
          <p:cNvSpPr/>
          <p:nvPr/>
        </p:nvSpPr>
        <p:spPr>
          <a:xfrm>
            <a:off x="10547287" y="1258067"/>
            <a:ext cx="1151731" cy="552018"/>
          </a:xfrm>
          <a:prstGeom prst="rect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6FE13B-1BEB-B05A-2072-F0071B329C62}"/>
              </a:ext>
            </a:extLst>
          </p:cNvPr>
          <p:cNvSpPr txBox="1"/>
          <p:nvPr/>
        </p:nvSpPr>
        <p:spPr>
          <a:xfrm>
            <a:off x="8021393" y="1770996"/>
            <a:ext cx="3450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highlight>
                  <a:srgbClr val="00FFFF"/>
                </a:highlight>
              </a:rPr>
              <a:t>New definition of yoke added also.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B5BD388-672B-97E2-3C1D-0920148A91D6}"/>
              </a:ext>
            </a:extLst>
          </p:cNvPr>
          <p:cNvSpPr txBox="1"/>
          <p:nvPr/>
        </p:nvSpPr>
        <p:spPr>
          <a:xfrm>
            <a:off x="2914650" y="3648729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Examples include general</a:t>
            </a: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-use snap switches, receptacles, dimmers, attachment plugs, surface switches, and similar.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6EA12B5-AB01-6000-42B5-FC496465EDE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464"/>
          <a:stretch>
            <a:fillRect/>
          </a:stretch>
        </p:blipFill>
        <p:spPr>
          <a:xfrm>
            <a:off x="7753577" y="1175828"/>
            <a:ext cx="3945441" cy="294462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DC5510F-B97E-E741-A238-80D21189A8A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982"/>
          <a:stretch>
            <a:fillRect/>
          </a:stretch>
        </p:blipFill>
        <p:spPr>
          <a:xfrm>
            <a:off x="7734300" y="1149904"/>
            <a:ext cx="3964718" cy="297054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33CEBED-991C-F505-1E69-A668F87891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4298" y="1149904"/>
            <a:ext cx="3964719" cy="3359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43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8" grpId="0" animBg="1"/>
      <p:bldP spid="11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431BF-17C5-6C3F-3FB6-A373B2EC4E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874FF-623F-983B-4E2A-70725241D9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ADEA93-A696-7539-69D6-1AA074C38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1792C9-3EF7-2603-F133-28B98F20C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4813B8D-B21F-0B1B-3A97-D8713C3790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A4AA530-35A7-6E57-B9D0-BB8B4760BDDB}"/>
              </a:ext>
            </a:extLst>
          </p:cNvPr>
          <p:cNvSpPr txBox="1"/>
          <p:nvPr/>
        </p:nvSpPr>
        <p:spPr>
          <a:xfrm>
            <a:off x="2914650" y="1162050"/>
            <a:ext cx="4819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</a:t>
            </a:r>
            <a:r>
              <a:rPr lang="en-US" dirty="0">
                <a:solidFill>
                  <a:prstClr val="white"/>
                </a:solidFill>
                <a:latin typeface="Tw Cen MT" panose="020B0602020104020603"/>
              </a:rPr>
              <a:t> 406.1 Scope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lvl="0" defTabSz="457200"/>
            <a:r>
              <a:rPr lang="en-US" noProof="0" dirty="0"/>
              <a:t>Revised with general-use snap switches and similar small switches.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D37030-667E-0BEB-E004-4E21082F515D}"/>
              </a:ext>
            </a:extLst>
          </p:cNvPr>
          <p:cNvSpPr txBox="1"/>
          <p:nvPr/>
        </p:nvSpPr>
        <p:spPr>
          <a:xfrm>
            <a:off x="2914650" y="2352336"/>
            <a:ext cx="4899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 406 now covers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wiring devices.</a:t>
            </a:r>
            <a:endParaRPr kumimoji="0" lang="en-US" sz="1800" b="0" i="0" u="none" strike="noStrike" kern="1200" cap="none" spc="0" normalizeH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>
              <a:solidFill>
                <a:srgbClr val="FFFF00"/>
              </a:solidFill>
              <a:latin typeface="Tw Cen MT" panose="020B0602020104020603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 404.1 Scope no longer covers general-use snap switches, dimmers, and similar wiring devices.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E8FE1ACF-8BD1-EC93-F38D-C0B2135675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2888564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9819DC4-3FB0-3469-6E88-5C857FEB8DB0}"/>
              </a:ext>
            </a:extLst>
          </p:cNvPr>
          <p:cNvSpPr txBox="1"/>
          <p:nvPr/>
        </p:nvSpPr>
        <p:spPr>
          <a:xfrm>
            <a:off x="2914650" y="3531233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 404.1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(A) Covers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1800AC5-D4FD-0B81-E0D3-A09DC7C2C0F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877" b="3985"/>
          <a:stretch>
            <a:fillRect/>
          </a:stretch>
        </p:blipFill>
        <p:spPr>
          <a:xfrm>
            <a:off x="7750721" y="1175828"/>
            <a:ext cx="3934324" cy="36643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BA07C10-0B97-6B40-B75F-4F07623FE32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286" b="4627"/>
          <a:stretch>
            <a:fillRect/>
          </a:stretch>
        </p:blipFill>
        <p:spPr>
          <a:xfrm>
            <a:off x="7747931" y="1175828"/>
            <a:ext cx="3939903" cy="36781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674CCA6-8C65-A590-4F23-631871D1100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238" b="3673"/>
          <a:stretch>
            <a:fillRect/>
          </a:stretch>
        </p:blipFill>
        <p:spPr>
          <a:xfrm>
            <a:off x="7749670" y="1171606"/>
            <a:ext cx="3936423" cy="366437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DFF71D9-28D7-2D89-AA29-B7CC60BB157B}"/>
              </a:ext>
            </a:extLst>
          </p:cNvPr>
          <p:cNvSpPr txBox="1"/>
          <p:nvPr/>
        </p:nvSpPr>
        <p:spPr>
          <a:xfrm>
            <a:off x="2902357" y="3846491"/>
            <a:ext cx="4899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/>
            <a:r>
              <a:rPr lang="en-US" dirty="0"/>
              <a:t>Covers </a:t>
            </a:r>
            <a:r>
              <a:rPr lang="en-US" dirty="0">
                <a:solidFill>
                  <a:srgbClr val="FFFF00"/>
                </a:solidFill>
              </a:rPr>
              <a:t>motor-circuit switches, isolating switches, general-use switches, circuit breakers used as switches, molded case switches, and pullout switches </a:t>
            </a:r>
            <a:r>
              <a:rPr lang="en-US" dirty="0"/>
              <a:t>for systems up to 1,000v.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8A6CCB2-07AB-A7BE-CC36-3B1A22D79A80}"/>
              </a:ext>
            </a:extLst>
          </p:cNvPr>
          <p:cNvSpPr txBox="1"/>
          <p:nvPr/>
        </p:nvSpPr>
        <p:spPr>
          <a:xfrm>
            <a:off x="2913144" y="4978272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 404.1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(B) Not Covered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74EFEBF-FD98-6A7C-1020-73BC447D6832}"/>
              </a:ext>
            </a:extLst>
          </p:cNvPr>
          <p:cNvSpPr txBox="1"/>
          <p:nvPr/>
        </p:nvSpPr>
        <p:spPr>
          <a:xfrm>
            <a:off x="2900855" y="5293531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/>
            <a:r>
              <a:rPr lang="en-US" dirty="0">
                <a:solidFill>
                  <a:srgbClr val="FFFF00"/>
                </a:solidFill>
              </a:rPr>
              <a:t>(1) </a:t>
            </a:r>
            <a:r>
              <a:rPr lang="en-US" dirty="0"/>
              <a:t>Article 404 does not cover wireless control equipment that is not connected to circuit conductors.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B8C3CC0-FCD5-9E62-4E57-FF1ECB180D4C}"/>
              </a:ext>
            </a:extLst>
          </p:cNvPr>
          <p:cNvSpPr txBox="1"/>
          <p:nvPr/>
        </p:nvSpPr>
        <p:spPr>
          <a:xfrm>
            <a:off x="2900855" y="6102647"/>
            <a:ext cx="489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/>
            <a:r>
              <a:rPr lang="en-US" dirty="0">
                <a:solidFill>
                  <a:srgbClr val="FFFF00"/>
                </a:solidFill>
              </a:rPr>
              <a:t>(2) Article 404 does not cover wiring devices. Info Note: See Article 406 for wiring devices.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</p:spTree>
    <p:extLst>
      <p:ext uri="{BB962C8B-B14F-4D97-AF65-F5344CB8AC3E}">
        <p14:creationId xmlns:p14="http://schemas.microsoft.com/office/powerpoint/2010/main" val="520863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21" grpId="0"/>
      <p:bldP spid="22" grpId="0"/>
      <p:bldP spid="23" grpId="0"/>
      <p:bldP spid="2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234B1-CE58-77FF-05BF-9961DD3B1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82208-3EE9-086F-5567-FF2526234F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6B646-510D-1C73-6CAB-A54E3F003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F40D9D-0128-B3A0-B99E-62D403D8D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85059CC-D2B6-656C-6917-C0642B093E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B0073B8-A5D7-64A7-124B-702BE29D8C32}"/>
              </a:ext>
            </a:extLst>
          </p:cNvPr>
          <p:cNvSpPr txBox="1"/>
          <p:nvPr/>
        </p:nvSpPr>
        <p:spPr>
          <a:xfrm>
            <a:off x="2914650" y="1162050"/>
            <a:ext cx="4819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</a:t>
            </a:r>
            <a:r>
              <a:rPr lang="en-US" dirty="0">
                <a:solidFill>
                  <a:prstClr val="white"/>
                </a:solidFill>
                <a:latin typeface="Tw Cen MT" panose="020B0602020104020603"/>
              </a:rPr>
              <a:t> 406.</a:t>
            </a: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12</a:t>
            </a:r>
            <a:r>
              <a:rPr lang="en-US" dirty="0">
                <a:solidFill>
                  <a:prstClr val="white"/>
                </a:solidFill>
                <a:latin typeface="Tw Cen MT" panose="020B0602020104020603"/>
              </a:rPr>
              <a:t> General Requirements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lvl="0" defTabSz="457200"/>
            <a:r>
              <a:rPr lang="en-US" noProof="0" dirty="0"/>
              <a:t>The allowance for replacing receptacles without GFCI reduced.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984991A1-6EDB-3E03-043E-6F9CADAC98B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2997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CFE195-3F73-F324-4C4A-94D1EDD548D6}"/>
              </a:ext>
            </a:extLst>
          </p:cNvPr>
          <p:cNvSpPr txBox="1"/>
          <p:nvPr/>
        </p:nvSpPr>
        <p:spPr>
          <a:xfrm>
            <a:off x="2914650" y="4210025"/>
            <a:ext cx="489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Ex 1: The outlet box size will not permit installation of a GFCI receptacle.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29ED64-04BF-3819-72EE-C41B06AC86B7}"/>
              </a:ext>
            </a:extLst>
          </p:cNvPr>
          <p:cNvSpPr txBox="1"/>
          <p:nvPr/>
        </p:nvSpPr>
        <p:spPr>
          <a:xfrm>
            <a:off x="2923703" y="2366830"/>
            <a:ext cx="48998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 406.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(D)(3)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GFCI Protection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>
              <a:latin typeface="Tw Cen MT" panose="020B0602020104020603"/>
            </a:endParaRPr>
          </a:p>
          <a:p>
            <a:pPr defTabSz="457200"/>
            <a:r>
              <a:rPr lang="en-US" dirty="0"/>
              <a:t>Replacement receptacles must comply with the following requirements. AFCI or GFCI type receptacles must be installed in readily accessible locations.</a:t>
            </a:r>
            <a:endParaRPr lang="en-US" dirty="0">
              <a:solidFill>
                <a:srgbClr val="FFFF00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164271D-40E6-B6C8-7B6B-738F895B5C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3577" y="1175828"/>
            <a:ext cx="3926164" cy="294462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989A9B2-1ACC-F051-452E-95E01ACADF82}"/>
              </a:ext>
            </a:extLst>
          </p:cNvPr>
          <p:cNvSpPr txBox="1"/>
          <p:nvPr/>
        </p:nvSpPr>
        <p:spPr>
          <a:xfrm>
            <a:off x="2913147" y="4760773"/>
            <a:ext cx="489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Ex 2: No electrically upstream outlet box will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permit installation of a GFCI receptacle.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220CBD3-5AB4-F6B6-FE2F-1F255EE284A6}"/>
              </a:ext>
            </a:extLst>
          </p:cNvPr>
          <p:cNvSpPr txBox="1"/>
          <p:nvPr/>
        </p:nvSpPr>
        <p:spPr>
          <a:xfrm>
            <a:off x="2911641" y="5338675"/>
            <a:ext cx="489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Ex 3: A GFCI circuit breaker cannot provide the required GFCI protection.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A3F38DF-638E-1355-3F0A-1923B581E685}"/>
              </a:ext>
            </a:extLst>
          </p:cNvPr>
          <p:cNvSpPr/>
          <p:nvPr/>
        </p:nvSpPr>
        <p:spPr>
          <a:xfrm>
            <a:off x="10402432" y="1865014"/>
            <a:ext cx="1131683" cy="1285592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7EA1A82-81D3-DFCE-E2FE-B667358819EB}"/>
              </a:ext>
            </a:extLst>
          </p:cNvPr>
          <p:cNvSpPr txBox="1"/>
          <p:nvPr/>
        </p:nvSpPr>
        <p:spPr>
          <a:xfrm>
            <a:off x="10535307" y="1464904"/>
            <a:ext cx="865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Is the outlet box to small?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A9B57BF-7F14-9A0B-9358-DCA4EFE39A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3640" y="1426512"/>
            <a:ext cx="3709122" cy="2434112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DDB1DC9C-D477-A991-5D84-AB3414D70DF7}"/>
              </a:ext>
            </a:extLst>
          </p:cNvPr>
          <p:cNvSpPr/>
          <p:nvPr/>
        </p:nvSpPr>
        <p:spPr>
          <a:xfrm>
            <a:off x="9793003" y="3620655"/>
            <a:ext cx="1580528" cy="221497"/>
          </a:xfrm>
          <a:prstGeom prst="rect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E82AD6A-7C48-EDD3-A214-20F73E9E88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3577" y="1171256"/>
            <a:ext cx="3926164" cy="2944623"/>
          </a:xfrm>
          <a:prstGeom prst="rect">
            <a:avLst/>
          </a:prstGeom>
        </p:spPr>
      </p:pic>
      <p:sp>
        <p:nvSpPr>
          <p:cNvPr id="27" name="Arrow: Right 26">
            <a:extLst>
              <a:ext uri="{FF2B5EF4-FFF2-40B4-BE49-F238E27FC236}">
                <a16:creationId xmlns:a16="http://schemas.microsoft.com/office/drawing/2014/main" id="{40630383-B968-802C-95C1-90DCC2B11FE9}"/>
              </a:ext>
            </a:extLst>
          </p:cNvPr>
          <p:cNvSpPr/>
          <p:nvPr/>
        </p:nvSpPr>
        <p:spPr>
          <a:xfrm>
            <a:off x="9403624" y="2312223"/>
            <a:ext cx="1131683" cy="277673"/>
          </a:xfrm>
          <a:prstGeom prst="rightArrow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935DFCC-12D9-E3C2-1376-10BA899E84CC}"/>
              </a:ext>
            </a:extLst>
          </p:cNvPr>
          <p:cNvSpPr txBox="1"/>
          <p:nvPr/>
        </p:nvSpPr>
        <p:spPr>
          <a:xfrm>
            <a:off x="9572395" y="1758899"/>
            <a:ext cx="8659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Is the box upstream or downstream?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08092F-D7BA-D5C4-CEB7-C16143C8EEAD}"/>
              </a:ext>
            </a:extLst>
          </p:cNvPr>
          <p:cNvSpPr txBox="1"/>
          <p:nvPr/>
        </p:nvSpPr>
        <p:spPr>
          <a:xfrm>
            <a:off x="8537691" y="3037105"/>
            <a:ext cx="8659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This is the upstream outlet box.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98E56F9B-AE2B-E985-74E7-33405245019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404" t="18481" r="8774" b="9967"/>
          <a:stretch>
            <a:fillRect/>
          </a:stretch>
        </p:blipFill>
        <p:spPr>
          <a:xfrm>
            <a:off x="7750231" y="1162050"/>
            <a:ext cx="3929510" cy="3681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420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6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6" grpId="0"/>
      <p:bldP spid="16" grpId="0"/>
      <p:bldP spid="18" grpId="0"/>
      <p:bldP spid="20" grpId="0" animBg="1"/>
      <p:bldP spid="21" grpId="0"/>
      <p:bldP spid="24" grpId="0" animBg="1"/>
      <p:bldP spid="27" grpId="0" animBg="1"/>
      <p:bldP spid="28" grpId="0"/>
      <p:bldP spid="2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04A3EF-4E5B-9B53-555D-6603393FE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1115C-E8D7-5E97-A803-D0D664A484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D00DAF-310D-E6C5-C13D-9CFB4C29A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7D5CB2-0436-10B1-EEE5-25EF40887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727F2AA-9213-F20A-5415-9024504258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4F4CB90-4BEF-C601-2F33-11973D929B1E}"/>
              </a:ext>
            </a:extLst>
          </p:cNvPr>
          <p:cNvSpPr txBox="1"/>
          <p:nvPr/>
        </p:nvSpPr>
        <p:spPr>
          <a:xfrm>
            <a:off x="2914650" y="1162050"/>
            <a:ext cx="48196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</a:t>
            </a:r>
            <a:r>
              <a:rPr lang="en-US" dirty="0">
                <a:solidFill>
                  <a:prstClr val="white"/>
                </a:solidFill>
                <a:latin typeface="Tw Cen MT" panose="020B0602020104020603"/>
              </a:rPr>
              <a:t> 406.</a:t>
            </a: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14</a:t>
            </a:r>
            <a:r>
              <a:rPr lang="en-US" dirty="0">
                <a:solidFill>
                  <a:prstClr val="white"/>
                </a:solidFill>
                <a:latin typeface="Tw Cen MT" panose="020B0602020104020603"/>
              </a:rPr>
              <a:t> Mounting of Receptacles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lvl="0" defTabSz="457200"/>
            <a:r>
              <a:rPr lang="en-US" noProof="0" dirty="0"/>
              <a:t>Laundry receptacles can not be installed facing up.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305058F0-1537-1786-1B71-19C2498A983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2997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760605-17DF-7D03-5502-BA139CC3FC39}"/>
              </a:ext>
            </a:extLst>
          </p:cNvPr>
          <p:cNvSpPr txBox="1"/>
          <p:nvPr/>
        </p:nvSpPr>
        <p:spPr>
          <a:xfrm>
            <a:off x="2914650" y="3404283"/>
            <a:ext cx="489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(1)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</a:rPr>
              <a:t> In or on countertops or work surfaces unless listed for them.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5DDDBD-EC39-C05B-8D24-48EAA86766AD}"/>
              </a:ext>
            </a:extLst>
          </p:cNvPr>
          <p:cNvSpPr txBox="1"/>
          <p:nvPr/>
        </p:nvSpPr>
        <p:spPr>
          <a:xfrm>
            <a:off x="2923703" y="2366830"/>
            <a:ext cx="4899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 406.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14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(G) Receptacle Orientation</a:t>
            </a:r>
            <a:endParaRPr kumimoji="0" lang="en-US" sz="1800" b="0" i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>
              <a:latin typeface="Tw Cen MT" panose="020B0602020104020603"/>
            </a:endParaRPr>
          </a:p>
          <a:p>
            <a:pPr defTabSz="457200"/>
            <a:r>
              <a:rPr lang="en-US" dirty="0"/>
              <a:t>Receptacles are not allowed facing upward:</a:t>
            </a:r>
            <a:endParaRPr lang="en-US" dirty="0">
              <a:solidFill>
                <a:srgbClr val="FFFF00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607F89A-D28F-1E1A-C398-5D5AB45E1A28}"/>
              </a:ext>
            </a:extLst>
          </p:cNvPr>
          <p:cNvSpPr txBox="1"/>
          <p:nvPr/>
        </p:nvSpPr>
        <p:spPr>
          <a:xfrm>
            <a:off x="2913147" y="3955031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(2) Beneath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</a:rPr>
              <a:t> a sink.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0C6A75E-560C-5CDA-6760-7B0D06B79331}"/>
              </a:ext>
            </a:extLst>
          </p:cNvPr>
          <p:cNvSpPr txBox="1"/>
          <p:nvPr/>
        </p:nvSpPr>
        <p:spPr>
          <a:xfrm>
            <a:off x="2911641" y="4261329"/>
            <a:ext cx="489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(3) In laundry areas, unless listed for work surfaces or countertops, as appliable.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41D3D926-F6A2-ECB5-4ABE-361C813942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4059" y="2037380"/>
            <a:ext cx="2455174" cy="328231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93A99C4-ADBA-301F-FA3D-6A698101CF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25251" y="2037380"/>
            <a:ext cx="2463035" cy="328231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52798D0B-6EA1-C139-3ACF-98F3ACF43D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64227" y="2037380"/>
            <a:ext cx="3312967" cy="331296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F8A9F903-91A4-48F3-89D3-F8FC797F8B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46481" y="3727448"/>
            <a:ext cx="3020840" cy="1888025"/>
          </a:xfrm>
          <a:prstGeom prst="rect">
            <a:avLst/>
          </a:prstGeom>
        </p:spPr>
      </p:pic>
      <p:sp>
        <p:nvSpPr>
          <p:cNvPr id="44" name="Thought Bubble: Cloud 43">
            <a:extLst>
              <a:ext uri="{FF2B5EF4-FFF2-40B4-BE49-F238E27FC236}">
                <a16:creationId xmlns:a16="http://schemas.microsoft.com/office/drawing/2014/main" id="{2FE22D9C-B550-9F37-26C3-718CFD597145}"/>
              </a:ext>
            </a:extLst>
          </p:cNvPr>
          <p:cNvSpPr/>
          <p:nvPr/>
        </p:nvSpPr>
        <p:spPr>
          <a:xfrm>
            <a:off x="9631419" y="3683343"/>
            <a:ext cx="1972484" cy="912707"/>
          </a:xfrm>
          <a:prstGeom prst="cloudCallout">
            <a:avLst>
              <a:gd name="adj1" fmla="val -65131"/>
              <a:gd name="adj2" fmla="val 14112"/>
            </a:avLst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bg1"/>
                </a:solidFill>
              </a:rPr>
              <a:t>Does this include receptacles for ranges?</a:t>
            </a:r>
          </a:p>
        </p:txBody>
      </p:sp>
      <p:pic>
        <p:nvPicPr>
          <p:cNvPr id="3" name="videoplayback (1)">
            <a:hlinkClick r:id="" action="ppaction://media"/>
            <a:extLst>
              <a:ext uri="{FF2B5EF4-FFF2-40B4-BE49-F238E27FC236}">
                <a16:creationId xmlns:a16="http://schemas.microsoft.com/office/drawing/2014/main" id="{058E8948-D304-5DD0-2676-96A1DD46384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28600" y="138112"/>
            <a:ext cx="11717161" cy="659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320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29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919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7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1" grpId="0"/>
      <p:bldP spid="13" grpId="0"/>
      <p:bldP spid="17" grpId="0"/>
      <p:bldP spid="19" grpId="0"/>
      <p:bldP spid="22" grpId="0"/>
      <p:bldP spid="4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AAD16-DA74-2DE8-6EDA-8D6050EC0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7889959-E095-68B5-8361-0798F89970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675" y="145256"/>
            <a:ext cx="11675533" cy="65674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5AE7A1-135F-0223-D7E3-2AD3DD4862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C1D20C-27AF-FCD4-D990-E2DE82C19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695DD-33F7-40BF-9627-997E56D77935}" type="datetime2">
              <a:rPr lang="en-US" smtClean="0"/>
              <a:t>Wednesday, July 22,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E96193-2BB7-1ECF-D940-F0B723D18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26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E6ED559-2E4C-E12D-D416-2063602F01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E85974B-93F9-6122-2F22-4A33BFF66DFF}"/>
              </a:ext>
            </a:extLst>
          </p:cNvPr>
          <p:cNvSpPr txBox="1"/>
          <p:nvPr/>
        </p:nvSpPr>
        <p:spPr>
          <a:xfrm>
            <a:off x="2914650" y="1162050"/>
            <a:ext cx="4819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Article 210.52(C)(3) Location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3E48950-F8FC-E798-49BB-9985113224EC}"/>
              </a:ext>
            </a:extLst>
          </p:cNvPr>
          <p:cNvSpPr/>
          <p:nvPr/>
        </p:nvSpPr>
        <p:spPr>
          <a:xfrm>
            <a:off x="5296277" y="4246075"/>
            <a:ext cx="6916848" cy="1919335"/>
          </a:xfrm>
          <a:custGeom>
            <a:avLst/>
            <a:gdLst>
              <a:gd name="csX0" fmla="*/ 0 w 6944008"/>
              <a:gd name="csY0" fmla="*/ 135802 h 1865014"/>
              <a:gd name="csX1" fmla="*/ 27160 w 6944008"/>
              <a:gd name="csY1" fmla="*/ 1149790 h 1865014"/>
              <a:gd name="csX2" fmla="*/ 814812 w 6944008"/>
              <a:gd name="csY2" fmla="*/ 1865014 h 1865014"/>
              <a:gd name="csX3" fmla="*/ 814812 w 6944008"/>
              <a:gd name="csY3" fmla="*/ 1484768 h 1865014"/>
              <a:gd name="csX4" fmla="*/ 5341544 w 6944008"/>
              <a:gd name="csY4" fmla="*/ 543208 h 1865014"/>
              <a:gd name="csX5" fmla="*/ 6944008 w 6944008"/>
              <a:gd name="csY5" fmla="*/ 932507 h 1865014"/>
              <a:gd name="csX6" fmla="*/ 6944008 w 6944008"/>
              <a:gd name="csY6" fmla="*/ 0 h 1865014"/>
              <a:gd name="csX7" fmla="*/ 6355533 w 6944008"/>
              <a:gd name="csY7" fmla="*/ 9054 h 1865014"/>
              <a:gd name="csX8" fmla="*/ 1394233 w 6944008"/>
              <a:gd name="csY8" fmla="*/ 869133 h 1865014"/>
              <a:gd name="csX9" fmla="*/ 0 w 6944008"/>
              <a:gd name="csY9" fmla="*/ 135802 h 18650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6944008" h="1865014">
                <a:moveTo>
                  <a:pt x="0" y="135802"/>
                </a:moveTo>
                <a:lnTo>
                  <a:pt x="27160" y="1149790"/>
                </a:lnTo>
                <a:lnTo>
                  <a:pt x="814812" y="1865014"/>
                </a:lnTo>
                <a:lnTo>
                  <a:pt x="814812" y="1484768"/>
                </a:lnTo>
                <a:lnTo>
                  <a:pt x="5341544" y="543208"/>
                </a:lnTo>
                <a:lnTo>
                  <a:pt x="6944008" y="932507"/>
                </a:lnTo>
                <a:lnTo>
                  <a:pt x="6944008" y="0"/>
                </a:lnTo>
                <a:lnTo>
                  <a:pt x="6355533" y="9054"/>
                </a:lnTo>
                <a:lnTo>
                  <a:pt x="1394233" y="869133"/>
                </a:lnTo>
                <a:lnTo>
                  <a:pt x="0" y="135802"/>
                </a:lnTo>
                <a:close/>
              </a:path>
            </a:pathLst>
          </a:custGeom>
          <a:solidFill>
            <a:schemeClr val="accent3">
              <a:alpha val="50000"/>
            </a:schemeClr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E0CB6B-0D50-B3D5-C8D5-7678C0037B18}"/>
              </a:ext>
            </a:extLst>
          </p:cNvPr>
          <p:cNvCxnSpPr>
            <a:cxnSpLocks/>
            <a:stCxn id="6" idx="3"/>
          </p:cNvCxnSpPr>
          <p:nvPr/>
        </p:nvCxnSpPr>
        <p:spPr>
          <a:xfrm flipH="1" flipV="1">
            <a:off x="6096000" y="4888871"/>
            <a:ext cx="11902" cy="885218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E4E3542-4C3C-287C-DB56-45593459BB2B}"/>
              </a:ext>
            </a:extLst>
          </p:cNvPr>
          <p:cNvCxnSpPr>
            <a:cxnSpLocks/>
          </p:cNvCxnSpPr>
          <p:nvPr/>
        </p:nvCxnSpPr>
        <p:spPr>
          <a:xfrm>
            <a:off x="10656648" y="4463358"/>
            <a:ext cx="0" cy="355349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&quot;Not Allowed&quot; Symbol 17">
            <a:extLst>
              <a:ext uri="{FF2B5EF4-FFF2-40B4-BE49-F238E27FC236}">
                <a16:creationId xmlns:a16="http://schemas.microsoft.com/office/drawing/2014/main" id="{8EF96779-E14D-2EFE-C13C-A29B572D6B8D}"/>
              </a:ext>
            </a:extLst>
          </p:cNvPr>
          <p:cNvSpPr/>
          <p:nvPr/>
        </p:nvSpPr>
        <p:spPr>
          <a:xfrm>
            <a:off x="5498302" y="4707799"/>
            <a:ext cx="289706" cy="404478"/>
          </a:xfrm>
          <a:prstGeom prst="noSmoking">
            <a:avLst>
              <a:gd name="adj" fmla="val 9375"/>
            </a:avLst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3E108E8-F522-8C07-2B1E-96A3FA0BD3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03278" y="5927061"/>
            <a:ext cx="502050" cy="50205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555B5F5-DB28-DBA5-F46C-AF9D05B49123}"/>
              </a:ext>
            </a:extLst>
          </p:cNvPr>
          <p:cNvSpPr txBox="1"/>
          <p:nvPr/>
        </p:nvSpPr>
        <p:spPr>
          <a:xfrm>
            <a:off x="2914650" y="3036637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u="sng" dirty="0">
              <a:solidFill>
                <a:srgbClr val="FFFF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72012B-F6B7-21F7-DE94-8999167AF8EC}"/>
              </a:ext>
            </a:extLst>
          </p:cNvPr>
          <p:cNvSpPr txBox="1"/>
          <p:nvPr/>
        </p:nvSpPr>
        <p:spPr>
          <a:xfrm>
            <a:off x="2914650" y="1815498"/>
            <a:ext cx="489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Receptacle outlets must be in one of the following locations: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33E16A-5F96-8EB9-DFD8-5439272224C5}"/>
              </a:ext>
            </a:extLst>
          </p:cNvPr>
          <p:cNvSpPr txBox="1"/>
          <p:nvPr/>
        </p:nvSpPr>
        <p:spPr>
          <a:xfrm>
            <a:off x="2892635" y="2581482"/>
            <a:ext cx="489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(1) On or up to 20” above the countertop or work surface.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69510D5-AC92-1C98-F913-8B53637E03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2052" y="3405969"/>
            <a:ext cx="334540" cy="33454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2D8F326-8DA1-CCF3-A02F-8F57E6C002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2054" y="3348428"/>
            <a:ext cx="334540" cy="33454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0AF3894-40A2-2B85-11B4-71DB327D14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6177" y="3313931"/>
            <a:ext cx="334540" cy="33454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2A381E2-CAD4-F705-6BA2-2D7E85058DAC}"/>
              </a:ext>
            </a:extLst>
          </p:cNvPr>
          <p:cNvSpPr txBox="1"/>
          <p:nvPr/>
        </p:nvSpPr>
        <p:spPr>
          <a:xfrm>
            <a:off x="2901688" y="3719431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(2) Receptacle outlet assemblies listed for use in countertops may be installed in countertop or work surface areas.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948BDF1-D4BD-54C4-9A5D-8E45368F40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34437" y="3770820"/>
            <a:ext cx="465274" cy="49817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8987B0C-60FB-FDEE-2789-71DD97BC67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35443" y="4142860"/>
            <a:ext cx="465274" cy="49817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7723363-B5F6-FF1F-84E6-33E06B3BB1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8080" y="4321307"/>
            <a:ext cx="334540" cy="33454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BA99500-BD74-55EF-1E0B-B571FA6FF7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1844" y="3934452"/>
            <a:ext cx="334540" cy="33454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23F69128-0417-E4B8-E56E-0E2046F3DEA4}"/>
              </a:ext>
            </a:extLst>
          </p:cNvPr>
          <p:cNvSpPr txBox="1"/>
          <p:nvPr/>
        </p:nvSpPr>
        <p:spPr>
          <a:xfrm>
            <a:off x="7880695" y="4267109"/>
            <a:ext cx="3221908" cy="923330"/>
          </a:xfrm>
          <a:prstGeom prst="rect">
            <a:avLst/>
          </a:prstGeom>
          <a:solidFill>
            <a:schemeClr val="tx1"/>
          </a:solidFill>
          <a:effectLst>
            <a:softEdge rad="215900"/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…must be listed for countertop (32oz spill test) not work surface (8oz spill test).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50DB5E8-0287-7569-8BDF-0ADD422DB436}"/>
              </a:ext>
            </a:extLst>
          </p:cNvPr>
          <p:cNvSpPr txBox="1"/>
          <p:nvPr/>
        </p:nvSpPr>
        <p:spPr>
          <a:xfrm>
            <a:off x="2914650" y="4782463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(3) Receptacle outlet assemblies listed for use in countertops or work surfaces may be installed in work surfaces.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7321C90-4556-FCC4-CDF7-26255200DE8C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6650" t="9564" r="34406" b="10371"/>
          <a:stretch>
            <a:fillRect/>
          </a:stretch>
        </p:blipFill>
        <p:spPr>
          <a:xfrm rot="5400000">
            <a:off x="4625969" y="4262124"/>
            <a:ext cx="195763" cy="402467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727ACD7F-CB20-C763-F26C-3D29647FEE4C}"/>
              </a:ext>
            </a:extLst>
          </p:cNvPr>
          <p:cNvSpPr txBox="1"/>
          <p:nvPr/>
        </p:nvSpPr>
        <p:spPr>
          <a:xfrm>
            <a:off x="4224243" y="4349823"/>
            <a:ext cx="1068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Facing up</a:t>
            </a:r>
          </a:p>
        </p:txBody>
      </p:sp>
      <p:sp>
        <p:nvSpPr>
          <p:cNvPr id="21" name="&quot;Not Allowed&quot; Symbol 20">
            <a:extLst>
              <a:ext uri="{FF2B5EF4-FFF2-40B4-BE49-F238E27FC236}">
                <a16:creationId xmlns:a16="http://schemas.microsoft.com/office/drawing/2014/main" id="{A2D3BF9E-78B9-A2CB-4846-06A9AFAD4163}"/>
              </a:ext>
            </a:extLst>
          </p:cNvPr>
          <p:cNvSpPr/>
          <p:nvPr/>
        </p:nvSpPr>
        <p:spPr>
          <a:xfrm>
            <a:off x="4535785" y="4263389"/>
            <a:ext cx="389299" cy="399935"/>
          </a:xfrm>
          <a:prstGeom prst="noSmoking">
            <a:avLst>
              <a:gd name="adj" fmla="val 7194"/>
            </a:avLst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9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000"/>
                            </p:stCondLst>
                            <p:childTnLst>
                              <p:par>
                                <p:cTn id="146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4000"/>
                            </p:stCondLst>
                            <p:childTnLst>
                              <p:par>
                                <p:cTn id="153" presetID="21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2" grpId="0" build="allAtOnce"/>
      <p:bldP spid="7" grpId="0" build="allAtOnce"/>
      <p:bldP spid="8" grpId="0" build="allAtOnce"/>
      <p:bldP spid="19" grpId="0" build="allAtOnce"/>
      <p:bldP spid="27" grpId="0" build="allAtOnce" animBg="1"/>
      <p:bldP spid="28" grpId="0" build="allAtOnce"/>
      <p:bldP spid="29" grpId="0"/>
      <p:bldP spid="2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724D4-7204-2344-89FC-E9129D699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93F77-4DBF-FCCA-68C8-B44E45A065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437406-5F7C-E7D1-F92F-BF157A050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A0CCF7-D98C-E7A4-2B12-3B41E9BAB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3DC0B24-21BC-D2B4-6FE8-93A5482173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37E6720-E1DE-9A7B-D574-14F720722F23}"/>
              </a:ext>
            </a:extLst>
          </p:cNvPr>
          <p:cNvSpPr txBox="1"/>
          <p:nvPr/>
        </p:nvSpPr>
        <p:spPr>
          <a:xfrm>
            <a:off x="2914650" y="1162050"/>
            <a:ext cx="4819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</a:t>
            </a:r>
            <a:r>
              <a:rPr lang="en-US" dirty="0">
                <a:solidFill>
                  <a:prstClr val="white"/>
                </a:solidFill>
                <a:latin typeface="Tw Cen MT" panose="020B0602020104020603"/>
              </a:rPr>
              <a:t> 406.</a:t>
            </a: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26</a:t>
            </a:r>
            <a:r>
              <a:rPr lang="en-US" dirty="0">
                <a:solidFill>
                  <a:prstClr val="white"/>
                </a:solidFill>
                <a:latin typeface="Tw Cen MT" panose="020B0602020104020603"/>
              </a:rPr>
              <a:t> Tamper-Resistant Receptacles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lvl="0" defTabSz="457200"/>
            <a:r>
              <a:rPr lang="en-US" noProof="0" dirty="0"/>
              <a:t>Receptacles in park and recreation areas must be tamper</a:t>
            </a:r>
            <a:r>
              <a:rPr lang="en-US" dirty="0"/>
              <a:t>-</a:t>
            </a:r>
            <a:r>
              <a:rPr lang="en-US" noProof="0" dirty="0"/>
              <a:t>resistant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DEC76CB2-19EE-870A-9871-84A00972B69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2997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9F4521-2EAB-9CA2-7BBC-8564719952DC}"/>
              </a:ext>
            </a:extLst>
          </p:cNvPr>
          <p:cNvSpPr txBox="1"/>
          <p:nvPr/>
        </p:nvSpPr>
        <p:spPr>
          <a:xfrm>
            <a:off x="2914650" y="3404283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(11) Park and recreation areas.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E887CA-3D42-A617-287A-50C1762C1301}"/>
              </a:ext>
            </a:extLst>
          </p:cNvPr>
          <p:cNvSpPr txBox="1"/>
          <p:nvPr/>
        </p:nvSpPr>
        <p:spPr>
          <a:xfrm>
            <a:off x="2923703" y="2366830"/>
            <a:ext cx="4899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All 15A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and 20A, 125v and 250v n0nlocking receptacles in the following locations must be listed as tamper-resistant.</a:t>
            </a:r>
            <a:endParaRPr lang="en-US" dirty="0">
              <a:solidFill>
                <a:srgbClr val="FFFF00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D9535F-CF9C-92FC-3F01-7425892AA2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75539" y="725237"/>
            <a:ext cx="4355463" cy="435546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57AFED79-411A-A541-8CE3-57D73827E504}"/>
              </a:ext>
            </a:extLst>
          </p:cNvPr>
          <p:cNvSpPr/>
          <p:nvPr/>
        </p:nvSpPr>
        <p:spPr>
          <a:xfrm>
            <a:off x="9153053" y="2027976"/>
            <a:ext cx="593620" cy="552018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A10305C4-C010-7FC7-B6BC-B805C9D51A7C}"/>
              </a:ext>
            </a:extLst>
          </p:cNvPr>
          <p:cNvSpPr/>
          <p:nvPr/>
        </p:nvSpPr>
        <p:spPr>
          <a:xfrm>
            <a:off x="7734300" y="2161898"/>
            <a:ext cx="1418753" cy="284174"/>
          </a:xfrm>
          <a:prstGeom prst="rightArrow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32D3091-1C2F-562F-0CF9-19CD60A2910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577" r="9774"/>
          <a:stretch>
            <a:fillRect/>
          </a:stretch>
        </p:blipFill>
        <p:spPr>
          <a:xfrm>
            <a:off x="7739132" y="1162049"/>
            <a:ext cx="4048899" cy="331941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253F519-BC94-8475-8399-D7BE819D47EA}"/>
              </a:ext>
            </a:extLst>
          </p:cNvPr>
          <p:cNvSpPr txBox="1"/>
          <p:nvPr/>
        </p:nvSpPr>
        <p:spPr>
          <a:xfrm>
            <a:off x="2905597" y="3709338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Info Note 4: Park and recreation areas could include play areas, garden areas, and similar locations.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D8DC7ABB-A587-3F91-E870-0ACA23EBB29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791" r="3995"/>
          <a:stretch>
            <a:fillRect/>
          </a:stretch>
        </p:blipFill>
        <p:spPr>
          <a:xfrm>
            <a:off x="7745057" y="1156310"/>
            <a:ext cx="4042974" cy="3319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888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7" grpId="0"/>
      <p:bldP spid="8" grpId="0" animBg="1"/>
      <p:bldP spid="10" grpId="0" animBg="1"/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F63CF-CA1F-6B0B-9F0A-5BE4E43FB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15CE7-6755-1D52-2D32-75BE3F4CA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F1F8B0-5D49-2F45-1410-C69B6FB07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CD2CE6-82D7-5D89-5D06-884AFE717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AFE3F8B-9289-FCD0-0E31-9DD0FC1D0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BEA7064-27A0-5FAB-AF67-678F096C4F37}"/>
              </a:ext>
            </a:extLst>
          </p:cNvPr>
          <p:cNvSpPr txBox="1"/>
          <p:nvPr/>
        </p:nvSpPr>
        <p:spPr>
          <a:xfrm>
            <a:off x="2914650" y="1162050"/>
            <a:ext cx="48196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</a:t>
            </a:r>
            <a:r>
              <a:rPr lang="en-US" dirty="0">
                <a:solidFill>
                  <a:prstClr val="white"/>
                </a:solidFill>
                <a:latin typeface="Tw Cen MT" panose="020B0602020104020603"/>
              </a:rPr>
              <a:t> 422.12 Central Heating Equipment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lvl="0" defTabSz="457200"/>
            <a:r>
              <a:rPr lang="en-US" noProof="0" dirty="0"/>
              <a:t>Types of equipment allowed has been expanded.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F351A4-3015-DA4D-46C2-09D33C878715}"/>
              </a:ext>
            </a:extLst>
          </p:cNvPr>
          <p:cNvSpPr txBox="1"/>
          <p:nvPr/>
        </p:nvSpPr>
        <p:spPr>
          <a:xfrm>
            <a:off x="2914650" y="2211591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Central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heating equipment, other than fixed electric space-heating equipment, must be supplied by an individual branch circuit.</a:t>
            </a:r>
          </a:p>
        </p:txBody>
      </p:sp>
      <p:sp>
        <p:nvSpPr>
          <p:cNvPr id="3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89B52878-9B15-A393-30A9-468C3359404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2997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483E6E3-DE1C-511C-C48D-67C28AF2A66A}"/>
              </a:ext>
            </a:extLst>
          </p:cNvPr>
          <p:cNvSpPr txBox="1"/>
          <p:nvPr/>
        </p:nvSpPr>
        <p:spPr>
          <a:xfrm>
            <a:off x="2914650" y="3096477"/>
            <a:ext cx="4899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Ex1: Auxiliary equipment, such as a humidifier, pump, air cleaner,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or similar equipment,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that is directly associated with the heating equipment, may be on the heating circuit.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CE39A81-B11F-2AF9-FCAC-44823E3B07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562" t="12037" r="26671" b="15830"/>
          <a:stretch>
            <a:fillRect/>
          </a:stretch>
        </p:blipFill>
        <p:spPr>
          <a:xfrm>
            <a:off x="7734300" y="1162050"/>
            <a:ext cx="1921938" cy="424814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5AA6AD2-77DD-E9E3-34CD-CFF41C44E0A4}"/>
              </a:ext>
            </a:extLst>
          </p:cNvPr>
          <p:cNvSpPr txBox="1"/>
          <p:nvPr/>
        </p:nvSpPr>
        <p:spPr>
          <a:xfrm>
            <a:off x="9746673" y="1162050"/>
            <a:ext cx="21496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Note: Article 424 covers electric central heating equipment.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DC96584-B91C-D421-89DA-1FC54308814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864"/>
          <a:stretch>
            <a:fillRect/>
          </a:stretch>
        </p:blipFill>
        <p:spPr>
          <a:xfrm>
            <a:off x="7734300" y="1162048"/>
            <a:ext cx="4068296" cy="424814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560408C-3498-AD6C-B2D8-64E5E221398C}"/>
              </a:ext>
            </a:extLst>
          </p:cNvPr>
          <p:cNvSpPr txBox="1"/>
          <p:nvPr/>
        </p:nvSpPr>
        <p:spPr>
          <a:xfrm>
            <a:off x="10738208" y="3193790"/>
            <a:ext cx="12430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Class 2 transformer for doorbell is  not similar equipment.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3DE7F2A-C572-971B-6758-FA32721015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57825" t="18198" r="6821" b="19298"/>
          <a:stretch>
            <a:fillRect/>
          </a:stretch>
        </p:blipFill>
        <p:spPr>
          <a:xfrm>
            <a:off x="10513899" y="4066586"/>
            <a:ext cx="759982" cy="134361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D49833B-462F-0120-A72A-CB65E52E3E11}"/>
              </a:ext>
            </a:extLst>
          </p:cNvPr>
          <p:cNvSpPr txBox="1"/>
          <p:nvPr/>
        </p:nvSpPr>
        <p:spPr>
          <a:xfrm>
            <a:off x="10738208" y="4461392"/>
            <a:ext cx="12430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err="1"/>
              <a:t>Irradition</a:t>
            </a:r>
            <a:r>
              <a:rPr lang="en-US" sz="1000" dirty="0"/>
              <a:t> luminaire is an example of similar equipment.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AEC529E-3666-E3A0-0034-2D90A8CD0FB3}"/>
              </a:ext>
            </a:extLst>
          </p:cNvPr>
          <p:cNvSpPr txBox="1"/>
          <p:nvPr/>
        </p:nvSpPr>
        <p:spPr>
          <a:xfrm>
            <a:off x="2917759" y="4247249"/>
            <a:ext cx="4899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Ex2: Permanently installed air-conditioning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equipment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, lighting outlets required by 210.70(C), and receptacle outlets required by 210.63(A) 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may be on the heating circuit.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</p:spTree>
    <p:extLst>
      <p:ext uri="{BB962C8B-B14F-4D97-AF65-F5344CB8AC3E}">
        <p14:creationId xmlns:p14="http://schemas.microsoft.com/office/powerpoint/2010/main" val="1502812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8" grpId="0"/>
      <p:bldP spid="22" grpId="0"/>
      <p:bldP spid="26" grpId="0"/>
      <p:bldP spid="2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3D701-C546-399A-9CE4-1E538160D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3D061-0D48-7621-2FBF-CA111D4E83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AA1FFC-AF0D-DCA6-15FA-F5605A72E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A07A15-2AFF-7504-B484-B4ED9F189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45179B-54F6-E597-AFE0-1D32EAAFD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91859C8-87FD-9449-52EF-E12573688D8C}"/>
              </a:ext>
            </a:extLst>
          </p:cNvPr>
          <p:cNvSpPr txBox="1"/>
          <p:nvPr/>
        </p:nvSpPr>
        <p:spPr>
          <a:xfrm>
            <a:off x="2914650" y="1152997"/>
            <a:ext cx="4819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</a:t>
            </a:r>
            <a:r>
              <a:rPr lang="en-US" dirty="0">
                <a:solidFill>
                  <a:prstClr val="white"/>
                </a:solidFill>
                <a:latin typeface="Tw Cen MT" panose="020B0602020104020603"/>
              </a:rPr>
              <a:t> 422.13 Storage-Type Water Heaters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lvl="0" defTabSz="457200"/>
            <a:r>
              <a:rPr lang="en-US" noProof="0" dirty="0"/>
              <a:t>Now considered a continuous load with same change to Article 424, 425, and 426.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990029-C679-96AD-09AB-80C7B30801FE}"/>
              </a:ext>
            </a:extLst>
          </p:cNvPr>
          <p:cNvSpPr txBox="1"/>
          <p:nvPr/>
        </p:nvSpPr>
        <p:spPr>
          <a:xfrm>
            <a:off x="2914650" y="2416867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Fixed storage-type water heaters with a capacity of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120 gallons or less 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are considered a continuous load.</a:t>
            </a:r>
          </a:p>
        </p:txBody>
      </p:sp>
      <p:sp>
        <p:nvSpPr>
          <p:cNvPr id="3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E438E3D6-7FA0-9513-1ADB-F3562030051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0247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DC5BC3-E6B6-E02D-5BDB-C04DF1519F22}"/>
              </a:ext>
            </a:extLst>
          </p:cNvPr>
          <p:cNvSpPr txBox="1"/>
          <p:nvPr/>
        </p:nvSpPr>
        <p:spPr>
          <a:xfrm>
            <a:off x="2914650" y="3301753"/>
            <a:ext cx="48998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w Cen MT" panose="020B0602020104020603"/>
              </a:rPr>
              <a:t>Calculate for conductors under 422.13: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w Cen MT" panose="020B0602020104020603"/>
              </a:rPr>
              <a:t>Watts / Volts  = 4,500W / 240v = 18.75A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w Cen MT" panose="020B0602020104020603"/>
              </a:rPr>
              <a:t>Amps x 125% = 18.75A x 1.25 = 23.4A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w Cen MT" panose="020B0602020104020603"/>
              </a:rPr>
              <a:t>10awg is rated for 30A at 60°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EAD7E6B-AD27-1D92-96EF-A37A80456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3615" y="1157261"/>
            <a:ext cx="4068296" cy="3051222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98AD1FCC-E7A4-9CB7-CC81-F460042700E0}"/>
              </a:ext>
            </a:extLst>
          </p:cNvPr>
          <p:cNvSpPr/>
          <p:nvPr/>
        </p:nvSpPr>
        <p:spPr>
          <a:xfrm>
            <a:off x="8899556" y="2263366"/>
            <a:ext cx="307818" cy="262551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417FB25-2E16-554A-3E1A-6563EE644C08}"/>
              </a:ext>
            </a:extLst>
          </p:cNvPr>
          <p:cNvSpPr/>
          <p:nvPr/>
        </p:nvSpPr>
        <p:spPr>
          <a:xfrm>
            <a:off x="9749540" y="2255507"/>
            <a:ext cx="307818" cy="262551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DA62230-1EE9-A6F8-87EA-356BDCB62CBA}"/>
              </a:ext>
            </a:extLst>
          </p:cNvPr>
          <p:cNvSpPr/>
          <p:nvPr/>
        </p:nvSpPr>
        <p:spPr>
          <a:xfrm>
            <a:off x="10015063" y="2247648"/>
            <a:ext cx="307818" cy="262551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83F750D6-6388-EAF2-C9DF-B4CF74DF2697}"/>
              </a:ext>
            </a:extLst>
          </p:cNvPr>
          <p:cNvSpPr/>
          <p:nvPr/>
        </p:nvSpPr>
        <p:spPr>
          <a:xfrm rot="10800000">
            <a:off x="10336105" y="2277875"/>
            <a:ext cx="1265805" cy="223701"/>
          </a:xfrm>
          <a:prstGeom prst="rightArrow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0347B-BEB6-222C-F3F2-265B5B26DFD5}"/>
              </a:ext>
            </a:extLst>
          </p:cNvPr>
          <p:cNvSpPr txBox="1"/>
          <p:nvPr/>
        </p:nvSpPr>
        <p:spPr>
          <a:xfrm>
            <a:off x="10436105" y="2254313"/>
            <a:ext cx="12658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Tank size is 50gal.</a:t>
            </a:r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21021E46-78AC-89C8-201C-CE518D7C8B9E}"/>
              </a:ext>
            </a:extLst>
          </p:cNvPr>
          <p:cNvSpPr/>
          <p:nvPr/>
        </p:nvSpPr>
        <p:spPr>
          <a:xfrm>
            <a:off x="7633751" y="2286498"/>
            <a:ext cx="1265805" cy="223701"/>
          </a:xfrm>
          <a:prstGeom prst="rightArrow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140B199-FCA1-642D-EA9F-E2C14D3EF5D5}"/>
              </a:ext>
            </a:extLst>
          </p:cNvPr>
          <p:cNvSpPr txBox="1"/>
          <p:nvPr/>
        </p:nvSpPr>
        <p:spPr>
          <a:xfrm>
            <a:off x="7713993" y="2270523"/>
            <a:ext cx="12658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Voltage is 240v</a:t>
            </a:r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15579473-9309-98D2-47CA-9179BF79DA70}"/>
              </a:ext>
            </a:extLst>
          </p:cNvPr>
          <p:cNvSpPr/>
          <p:nvPr/>
        </p:nvSpPr>
        <p:spPr>
          <a:xfrm>
            <a:off x="8532176" y="2412050"/>
            <a:ext cx="1265805" cy="223701"/>
          </a:xfrm>
          <a:prstGeom prst="rightArrow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6BAEF7B-6601-D87D-678D-76087C8663DF}"/>
              </a:ext>
            </a:extLst>
          </p:cNvPr>
          <p:cNvSpPr txBox="1"/>
          <p:nvPr/>
        </p:nvSpPr>
        <p:spPr>
          <a:xfrm>
            <a:off x="8575162" y="2386476"/>
            <a:ext cx="12658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Wattage is 4,500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420E082-6B71-BD55-DBE9-6FB4457897ED}"/>
              </a:ext>
            </a:extLst>
          </p:cNvPr>
          <p:cNvSpPr txBox="1"/>
          <p:nvPr/>
        </p:nvSpPr>
        <p:spPr>
          <a:xfrm>
            <a:off x="2913144" y="4902699"/>
            <a:ext cx="48998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w Cen MT" panose="020B0602020104020603"/>
              </a:rPr>
              <a:t>Calculate overcurrent protection 422.11(E)(3):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w Cen MT" panose="020B0602020104020603"/>
              </a:rPr>
              <a:t>Watts / Volts  = 4,500W / 240v = 18.75A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w Cen MT" panose="020B0602020104020603"/>
              </a:rPr>
              <a:t>Amps x 150%  = 18.75A x 1.5 = 28.125A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w Cen MT" panose="020B0602020104020603"/>
              </a:rPr>
              <a:t>Next standard size is 30A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</p:spTree>
    <p:extLst>
      <p:ext uri="{BB962C8B-B14F-4D97-AF65-F5344CB8AC3E}">
        <p14:creationId xmlns:p14="http://schemas.microsoft.com/office/powerpoint/2010/main" val="807638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7" grpId="0" animBg="1"/>
      <p:bldP spid="19" grpId="0" animBg="1"/>
      <p:bldP spid="20" grpId="0" animBg="1"/>
      <p:bldP spid="23" grpId="0" animBg="1"/>
      <p:bldP spid="25" grpId="0"/>
      <p:bldP spid="30" grpId="0" animBg="1"/>
      <p:bldP spid="28" grpId="0"/>
      <p:bldP spid="31" grpId="0" animBg="1"/>
      <p:bldP spid="32" grpId="0"/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90E66D-DFB8-E312-8704-AAE06AC84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4EAA4-E633-35BD-6716-54246204A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B66AE9-E590-C92A-449C-723C0C1CBA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818165"/>
            <a:ext cx="3568611" cy="4065109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Art 210:</a:t>
            </a:r>
          </a:p>
          <a:p>
            <a:r>
              <a:rPr lang="en-US" dirty="0"/>
              <a:t>Ground-Fault Circuit Interrupter Protection for Personnel</a:t>
            </a:r>
          </a:p>
          <a:p>
            <a:r>
              <a:rPr lang="en-US" dirty="0"/>
              <a:t>Garages &amp; Accessory Buildings</a:t>
            </a:r>
          </a:p>
          <a:p>
            <a:r>
              <a:rPr lang="en-US" dirty="0"/>
              <a:t>Dwelling Units</a:t>
            </a:r>
          </a:p>
          <a:p>
            <a:r>
              <a:rPr lang="en-US" dirty="0"/>
              <a:t>Other Than Dwelling Units</a:t>
            </a:r>
          </a:p>
          <a:p>
            <a:r>
              <a:rPr lang="en-US" dirty="0"/>
              <a:t>Outdoor Outlets at Dwelling Units</a:t>
            </a:r>
          </a:p>
          <a:p>
            <a:r>
              <a:rPr lang="en-US" dirty="0"/>
              <a:t>Equipment Requiring Servicing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988DB6-E02E-3A02-8388-3DBDF1696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A7CC4-2C76-4C14-B808-A312E4A8F1E2}" type="datetime2">
              <a:rPr lang="en-US" smtClean="0"/>
              <a:t>Wednesday, July 22,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B53891-74D9-F8D1-A324-507126076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6630BB3-5C2C-9311-5C2D-715540B60002}"/>
              </a:ext>
            </a:extLst>
          </p:cNvPr>
          <p:cNvSpPr txBox="1">
            <a:spLocks/>
          </p:cNvSpPr>
          <p:nvPr/>
        </p:nvSpPr>
        <p:spPr>
          <a:xfrm>
            <a:off x="4710024" y="1818166"/>
            <a:ext cx="3568611" cy="25114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Art 225:</a:t>
            </a:r>
          </a:p>
          <a:p>
            <a:pPr lvl="1"/>
            <a:r>
              <a:rPr lang="en-US" dirty="0"/>
              <a:t>Building Disconnect Means</a:t>
            </a:r>
          </a:p>
          <a:p>
            <a:pPr lvl="1"/>
            <a:r>
              <a:rPr lang="en-US" dirty="0"/>
              <a:t>Location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B3DFAE3-6D26-08EC-83C3-145BACE392AD}"/>
              </a:ext>
            </a:extLst>
          </p:cNvPr>
          <p:cNvSpPr txBox="1">
            <a:spLocks/>
          </p:cNvSpPr>
          <p:nvPr/>
        </p:nvSpPr>
        <p:spPr>
          <a:xfrm>
            <a:off x="7878718" y="1818166"/>
            <a:ext cx="3568611" cy="25114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Art 230:</a:t>
            </a:r>
          </a:p>
          <a:p>
            <a:pPr lvl="1"/>
            <a:r>
              <a:rPr lang="en-US" dirty="0"/>
              <a:t>Surge Protection</a:t>
            </a:r>
          </a:p>
          <a:p>
            <a:pPr lvl="1"/>
            <a:r>
              <a:rPr lang="en-US" dirty="0"/>
              <a:t>General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737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3A5B4-3E12-3145-DD3B-86FE8592A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D55E1-A482-2EFB-D234-CFE06810A8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EC516E-38D7-D595-E3F4-22C5F0955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1CAA69-5C5C-CE8E-25C2-120E9B456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854C4F7-4C1B-A72F-A132-CEAEFA0FB3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C186CDB-F428-954A-AD0F-F03ED555553C}"/>
              </a:ext>
            </a:extLst>
          </p:cNvPr>
          <p:cNvSpPr txBox="1"/>
          <p:nvPr/>
        </p:nvSpPr>
        <p:spPr>
          <a:xfrm>
            <a:off x="2914650" y="1162050"/>
            <a:ext cx="4819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</a:t>
            </a:r>
            <a:r>
              <a:rPr lang="en-US" dirty="0">
                <a:solidFill>
                  <a:prstClr val="white"/>
                </a:solidFill>
                <a:latin typeface="Tw Cen MT" panose="020B0602020104020603"/>
              </a:rPr>
              <a:t> 514 Motor Fuel Dispensing Facilities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6A39DCD6-3CA8-5AF9-7B08-63175F6CC3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34547" y="218239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BAA706-BD76-5C7D-46EA-9F3818F636FD}"/>
              </a:ext>
            </a:extLst>
          </p:cNvPr>
          <p:cNvSpPr txBox="1"/>
          <p:nvPr/>
        </p:nvSpPr>
        <p:spPr>
          <a:xfrm>
            <a:off x="2905597" y="2833909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514.11(A)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Emergency </a:t>
            </a:r>
            <a:r>
              <a:rPr lang="en-US" dirty="0">
                <a:latin typeface="Tw Cen MT" panose="020B0602020104020603"/>
              </a:rPr>
              <a:t>E</a:t>
            </a:r>
            <a:r>
              <a:rPr kumimoji="0" lang="en-US" sz="18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lectrical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Disconnect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AAA1B6-D84B-0E2B-B565-DD89C8BB7441}"/>
              </a:ext>
            </a:extLst>
          </p:cNvPr>
          <p:cNvSpPr txBox="1"/>
          <p:nvPr/>
        </p:nvSpPr>
        <p:spPr>
          <a:xfrm>
            <a:off x="2914650" y="1552020"/>
            <a:ext cx="4899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 514.11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Circuit Disconnecting Means</a:t>
            </a:r>
            <a:endParaRPr kumimoji="0" lang="en-US" sz="1800" b="0" i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>
              <a:latin typeface="Tw Cen MT" panose="020B0602020104020603"/>
            </a:endParaRPr>
          </a:p>
          <a:p>
            <a:pPr defTabSz="457200"/>
            <a:r>
              <a:rPr lang="en-US" dirty="0"/>
              <a:t>Emergency shutoff requirements clarified and expanded, and signage requirements added.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8B292C1-333A-B706-A3F0-5E0AA347F138}"/>
              </a:ext>
            </a:extLst>
          </p:cNvPr>
          <p:cNvSpPr txBox="1"/>
          <p:nvPr/>
        </p:nvSpPr>
        <p:spPr>
          <a:xfrm>
            <a:off x="2904094" y="3276021"/>
            <a:ext cx="48998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Fuel dispensers must have a clearly marked emergency shutoff, at least 20’ away, but not further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than 100’. 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Additional disconnecting means may be installed but </a:t>
            </a:r>
            <a:r>
              <a:rPr kumimoji="0" lang="en-US" sz="1800" b="0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mus</a:t>
            </a: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t be at least 20’ from the dispensers.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FFBD23-5546-72BB-DFA6-0112409F95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9682" y="1300549"/>
            <a:ext cx="3823712" cy="38237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D856262-7F0F-EAA8-25EB-0A43DC97EBC0}"/>
              </a:ext>
            </a:extLst>
          </p:cNvPr>
          <p:cNvSpPr txBox="1"/>
          <p:nvPr/>
        </p:nvSpPr>
        <p:spPr>
          <a:xfrm>
            <a:off x="2902589" y="4686841"/>
            <a:ext cx="48998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The disconnecting means must shut off all sources of power to the dispensers and remote pumps, including power circuits, any control or communications circuits,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and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 all receptacles above or adjacent to the classified location.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068BEB-FA05-C3E6-BD2C-292F40AF6254}"/>
              </a:ext>
            </a:extLst>
          </p:cNvPr>
          <p:cNvSpPr txBox="1"/>
          <p:nvPr/>
        </p:nvSpPr>
        <p:spPr>
          <a:xfrm>
            <a:off x="8606589" y="1407371"/>
            <a:ext cx="2154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Class 1 Div 2 Hazard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59A9D37-7319-3FD5-810A-1E694883B3B7}"/>
              </a:ext>
            </a:extLst>
          </p:cNvPr>
          <p:cNvSpPr/>
          <p:nvPr/>
        </p:nvSpPr>
        <p:spPr>
          <a:xfrm>
            <a:off x="8955464" y="4515439"/>
            <a:ext cx="572890" cy="310058"/>
          </a:xfrm>
          <a:custGeom>
            <a:avLst/>
            <a:gdLst>
              <a:gd name="csX0" fmla="*/ 307818 w 307818"/>
              <a:gd name="csY0" fmla="*/ 253497 h 298764"/>
              <a:gd name="csX1" fmla="*/ 0 w 307818"/>
              <a:gd name="csY1" fmla="*/ 298764 h 298764"/>
              <a:gd name="csX2" fmla="*/ 9054 w 307818"/>
              <a:gd name="csY2" fmla="*/ 54320 h 298764"/>
              <a:gd name="csX3" fmla="*/ 298765 w 307818"/>
              <a:gd name="csY3" fmla="*/ 0 h 298764"/>
              <a:gd name="csX4" fmla="*/ 307818 w 307818"/>
              <a:gd name="csY4" fmla="*/ 253497 h 2987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07818" h="298764">
                <a:moveTo>
                  <a:pt x="307818" y="253497"/>
                </a:moveTo>
                <a:lnTo>
                  <a:pt x="0" y="298764"/>
                </a:lnTo>
                <a:lnTo>
                  <a:pt x="9054" y="54320"/>
                </a:lnTo>
                <a:lnTo>
                  <a:pt x="298765" y="0"/>
                </a:lnTo>
                <a:lnTo>
                  <a:pt x="307818" y="253497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18”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C4990FF-F295-A1DA-504C-E68FEDE7EC05}"/>
              </a:ext>
            </a:extLst>
          </p:cNvPr>
          <p:cNvSpPr/>
          <p:nvPr/>
        </p:nvSpPr>
        <p:spPr>
          <a:xfrm>
            <a:off x="8674907" y="4515439"/>
            <a:ext cx="280557" cy="310058"/>
          </a:xfrm>
          <a:custGeom>
            <a:avLst/>
            <a:gdLst>
              <a:gd name="csX0" fmla="*/ 273377 w 273377"/>
              <a:gd name="csY0" fmla="*/ 320512 h 320512"/>
              <a:gd name="csX1" fmla="*/ 0 w 273377"/>
              <a:gd name="csY1" fmla="*/ 245097 h 320512"/>
              <a:gd name="csX2" fmla="*/ 9426 w 273377"/>
              <a:gd name="csY2" fmla="*/ 0 h 320512"/>
              <a:gd name="csX3" fmla="*/ 263950 w 273377"/>
              <a:gd name="csY3" fmla="*/ 28281 h 320512"/>
              <a:gd name="csX4" fmla="*/ 273377 w 273377"/>
              <a:gd name="csY4" fmla="*/ 320512 h 3205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73377" h="320512">
                <a:moveTo>
                  <a:pt x="273377" y="320512"/>
                </a:moveTo>
                <a:lnTo>
                  <a:pt x="0" y="245097"/>
                </a:lnTo>
                <a:lnTo>
                  <a:pt x="9426" y="0"/>
                </a:lnTo>
                <a:lnTo>
                  <a:pt x="263950" y="28281"/>
                </a:lnTo>
                <a:lnTo>
                  <a:pt x="273377" y="320512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C934C33-465B-32EC-07E0-721951B2BE0E}"/>
              </a:ext>
            </a:extLst>
          </p:cNvPr>
          <p:cNvCxnSpPr>
            <a:cxnSpLocks/>
          </p:cNvCxnSpPr>
          <p:nvPr/>
        </p:nvCxnSpPr>
        <p:spPr>
          <a:xfrm flipV="1">
            <a:off x="9134571" y="4506386"/>
            <a:ext cx="0" cy="3100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22472447-5278-F06E-4B74-9783EE3DDB05}"/>
              </a:ext>
            </a:extLst>
          </p:cNvPr>
          <p:cNvSpPr/>
          <p:nvPr/>
        </p:nvSpPr>
        <p:spPr>
          <a:xfrm>
            <a:off x="7720553" y="4468305"/>
            <a:ext cx="3742441" cy="659876"/>
          </a:xfrm>
          <a:custGeom>
            <a:avLst/>
            <a:gdLst>
              <a:gd name="csX0" fmla="*/ 0 w 3742441"/>
              <a:gd name="csY0" fmla="*/ 659876 h 659876"/>
              <a:gd name="csX1" fmla="*/ 2187018 w 3742441"/>
              <a:gd name="csY1" fmla="*/ 659876 h 659876"/>
              <a:gd name="csX2" fmla="*/ 3742441 w 3742441"/>
              <a:gd name="csY2" fmla="*/ 386499 h 659876"/>
              <a:gd name="csX3" fmla="*/ 1800519 w 3742441"/>
              <a:gd name="csY3" fmla="*/ 122549 h 659876"/>
              <a:gd name="csX4" fmla="*/ 1791092 w 3742441"/>
              <a:gd name="csY4" fmla="*/ 301658 h 659876"/>
              <a:gd name="csX5" fmla="*/ 1244338 w 3742441"/>
              <a:gd name="csY5" fmla="*/ 358219 h 659876"/>
              <a:gd name="csX6" fmla="*/ 933253 w 3742441"/>
              <a:gd name="csY6" fmla="*/ 301658 h 659876"/>
              <a:gd name="csX7" fmla="*/ 952107 w 3742441"/>
              <a:gd name="csY7" fmla="*/ 0 h 659876"/>
              <a:gd name="csX8" fmla="*/ 0 w 3742441"/>
              <a:gd name="csY8" fmla="*/ 160256 h 659876"/>
              <a:gd name="csX9" fmla="*/ 0 w 3742441"/>
              <a:gd name="csY9" fmla="*/ 659876 h 65987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3742441" h="659876">
                <a:moveTo>
                  <a:pt x="0" y="659876"/>
                </a:moveTo>
                <a:lnTo>
                  <a:pt x="2187018" y="659876"/>
                </a:lnTo>
                <a:lnTo>
                  <a:pt x="3742441" y="386499"/>
                </a:lnTo>
                <a:lnTo>
                  <a:pt x="1800519" y="122549"/>
                </a:lnTo>
                <a:lnTo>
                  <a:pt x="1791092" y="301658"/>
                </a:lnTo>
                <a:lnTo>
                  <a:pt x="1244338" y="358219"/>
                </a:lnTo>
                <a:lnTo>
                  <a:pt x="933253" y="301658"/>
                </a:lnTo>
                <a:lnTo>
                  <a:pt x="952107" y="0"/>
                </a:lnTo>
                <a:lnTo>
                  <a:pt x="0" y="160256"/>
                </a:lnTo>
                <a:lnTo>
                  <a:pt x="0" y="659876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4DFDE31-836B-21CD-D9D5-9F72D02B0DA9}"/>
              </a:ext>
            </a:extLst>
          </p:cNvPr>
          <p:cNvCxnSpPr>
            <a:cxnSpLocks/>
          </p:cNvCxnSpPr>
          <p:nvPr/>
        </p:nvCxnSpPr>
        <p:spPr>
          <a:xfrm>
            <a:off x="9241909" y="4798243"/>
            <a:ext cx="1203890" cy="223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E4275EF7-181A-E9B1-E70B-F30EDC2EB857}"/>
              </a:ext>
            </a:extLst>
          </p:cNvPr>
          <p:cNvCxnSpPr>
            <a:cxnSpLocks/>
            <a:stCxn id="28" idx="4"/>
          </p:cNvCxnSpPr>
          <p:nvPr/>
        </p:nvCxnSpPr>
        <p:spPr>
          <a:xfrm flipV="1">
            <a:off x="9511645" y="4686841"/>
            <a:ext cx="723720" cy="831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F3FCFBD0-460C-A707-1F93-4AB1889FA1F9}"/>
              </a:ext>
            </a:extLst>
          </p:cNvPr>
          <p:cNvCxnSpPr>
            <a:cxnSpLocks/>
            <a:stCxn id="28" idx="5"/>
          </p:cNvCxnSpPr>
          <p:nvPr/>
        </p:nvCxnSpPr>
        <p:spPr>
          <a:xfrm flipH="1">
            <a:off x="7729682" y="4826524"/>
            <a:ext cx="1235209" cy="1613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41EE43C2-315E-2D4B-BFEC-02AF26B93C37}"/>
              </a:ext>
            </a:extLst>
          </p:cNvPr>
          <p:cNvSpPr txBox="1"/>
          <p:nvPr/>
        </p:nvSpPr>
        <p:spPr>
          <a:xfrm>
            <a:off x="9500645" y="4845377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20’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3E28FC3-32B8-F277-D22F-5CCBDF733808}"/>
              </a:ext>
            </a:extLst>
          </p:cNvPr>
          <p:cNvSpPr txBox="1"/>
          <p:nvPr/>
        </p:nvSpPr>
        <p:spPr>
          <a:xfrm>
            <a:off x="8071911" y="4702900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20’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61B4DF4-8189-135D-D2E3-C7E5F5EE9656}"/>
              </a:ext>
            </a:extLst>
          </p:cNvPr>
          <p:cNvSpPr txBox="1"/>
          <p:nvPr/>
        </p:nvSpPr>
        <p:spPr>
          <a:xfrm>
            <a:off x="9631619" y="4515439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20’</a:t>
            </a:r>
          </a:p>
        </p:txBody>
      </p:sp>
    </p:spTree>
    <p:extLst>
      <p:ext uri="{BB962C8B-B14F-4D97-AF65-F5344CB8AC3E}">
        <p14:creationId xmlns:p14="http://schemas.microsoft.com/office/powerpoint/2010/main" val="2142589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7" grpId="0"/>
      <p:bldP spid="19" grpId="0"/>
      <p:bldP spid="10" grpId="0"/>
      <p:bldP spid="14" grpId="0"/>
      <p:bldP spid="16" grpId="0" animBg="1"/>
      <p:bldP spid="20" grpId="0" animBg="1"/>
      <p:bldP spid="28" grpId="0" animBg="1"/>
      <p:bldP spid="42" grpId="0"/>
      <p:bldP spid="45" grpId="0"/>
      <p:bldP spid="4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484C9-D367-75BF-54C3-78F76361D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343A2-FDC8-FD75-C9D3-DD133C5E29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79BA9B-99FA-8204-EF58-1A792320E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D91955-765E-AD7E-55DB-0AB35B144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4D1814-3AE5-8FEB-45AB-35BD49610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8FEFEAC-E2D1-798B-5278-BAE78F2BEA26}"/>
              </a:ext>
            </a:extLst>
          </p:cNvPr>
          <p:cNvSpPr txBox="1"/>
          <p:nvPr/>
        </p:nvSpPr>
        <p:spPr>
          <a:xfrm>
            <a:off x="2914650" y="1162050"/>
            <a:ext cx="4819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</a:t>
            </a:r>
            <a:r>
              <a:rPr lang="en-US" dirty="0">
                <a:solidFill>
                  <a:prstClr val="white"/>
                </a:solidFill>
                <a:latin typeface="Tw Cen MT" panose="020B0602020104020603"/>
              </a:rPr>
              <a:t> 514 Motor Fuel Dispensing Facilities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5D23F837-83A0-0BFC-DBCA-C91EBB3791E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34547" y="218239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D693D1-816D-0F20-D7AE-0C0C201AC67F}"/>
              </a:ext>
            </a:extLst>
          </p:cNvPr>
          <p:cNvSpPr txBox="1"/>
          <p:nvPr/>
        </p:nvSpPr>
        <p:spPr>
          <a:xfrm>
            <a:off x="2905597" y="2833909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514.11(A)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Emergency </a:t>
            </a:r>
            <a:r>
              <a:rPr lang="en-US" dirty="0">
                <a:latin typeface="Tw Cen MT" panose="020B0602020104020603"/>
              </a:rPr>
              <a:t>E</a:t>
            </a:r>
            <a:r>
              <a:rPr kumimoji="0" lang="en-US" sz="18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lectrical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Disconnect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17D440-664E-89BD-72A7-8973245A8D11}"/>
              </a:ext>
            </a:extLst>
          </p:cNvPr>
          <p:cNvSpPr txBox="1"/>
          <p:nvPr/>
        </p:nvSpPr>
        <p:spPr>
          <a:xfrm>
            <a:off x="2914650" y="1552020"/>
            <a:ext cx="4899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 514.11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Circuit Disconnecting Means</a:t>
            </a:r>
            <a:endParaRPr kumimoji="0" lang="en-US" sz="1800" b="0" i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>
              <a:latin typeface="Tw Cen MT" panose="020B0602020104020603"/>
            </a:endParaRPr>
          </a:p>
          <a:p>
            <a:pPr defTabSz="457200"/>
            <a:r>
              <a:rPr lang="en-US" dirty="0"/>
              <a:t>Emergency shutoff requirements clarified and expanded, and signage requirements added.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60001FE-A5BF-9D99-C3DF-D86326D2023E}"/>
              </a:ext>
            </a:extLst>
          </p:cNvPr>
          <p:cNvSpPr txBox="1"/>
          <p:nvPr/>
        </p:nvSpPr>
        <p:spPr>
          <a:xfrm>
            <a:off x="2904094" y="3276021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The shutoff device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must also electrically or mechanically disrupt any other fluid transfer systems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 in the dispensing area.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8194596-0DA4-231C-EB09-4956E1208F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3615" y="1152998"/>
            <a:ext cx="4068296" cy="305975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CD952A9-75F3-5286-9CD8-3CB9A39DECAC}"/>
              </a:ext>
            </a:extLst>
          </p:cNvPr>
          <p:cNvSpPr txBox="1"/>
          <p:nvPr/>
        </p:nvSpPr>
        <p:spPr>
          <a:xfrm>
            <a:off x="2902588" y="4179855"/>
            <a:ext cx="4899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Resetting the device(s) must require manual intervention. If more than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</a:rPr>
              <a:t> one disconnect is installed to meet this requirement, they must be interconnected.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D2F71A1-4AE0-44AB-46C5-06995D188F18}"/>
              </a:ext>
            </a:extLst>
          </p:cNvPr>
          <p:cNvSpPr txBox="1"/>
          <p:nvPr/>
        </p:nvSpPr>
        <p:spPr>
          <a:xfrm>
            <a:off x="2901086" y="5355296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The emergency device must simultaneously disconnect all circuit conductors, including the neutral. The EGC must remain connected.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F68F6AC-206C-4BA2-CD42-B7672EB14E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289" r="7522"/>
          <a:stretch>
            <a:fillRect/>
          </a:stretch>
        </p:blipFill>
        <p:spPr>
          <a:xfrm>
            <a:off x="7706808" y="1133105"/>
            <a:ext cx="4095103" cy="309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29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7" grpId="0"/>
      <p:bldP spid="19" grpId="0"/>
      <p:bldP spid="14" grpId="0"/>
      <p:bldP spid="1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947B9-2E9B-59A9-6E99-BBF29E3994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E0952-0773-CCE7-A907-A1921FB17F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147F2B-7387-CF8A-34A7-00FBCC252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1DDB3E-0825-ED8D-D1D7-470D83F32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05DC323-D619-87F5-C098-4D2DEE6A22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44BAC63-7D90-0C3B-A10C-FE34699E5F06}"/>
              </a:ext>
            </a:extLst>
          </p:cNvPr>
          <p:cNvSpPr txBox="1"/>
          <p:nvPr/>
        </p:nvSpPr>
        <p:spPr>
          <a:xfrm>
            <a:off x="2914650" y="1162050"/>
            <a:ext cx="4819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</a:t>
            </a:r>
            <a:r>
              <a:rPr lang="en-US" dirty="0">
                <a:solidFill>
                  <a:prstClr val="white"/>
                </a:solidFill>
                <a:latin typeface="Tw Cen MT" panose="020B0602020104020603"/>
              </a:rPr>
              <a:t> 514 Motor Fuel Dispensing Facilities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1C998A29-64A9-D45A-5CC1-089606AD54B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34547" y="218239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A732BC-34C8-8568-321F-9EAD0442FF52}"/>
              </a:ext>
            </a:extLst>
          </p:cNvPr>
          <p:cNvSpPr txBox="1"/>
          <p:nvPr/>
        </p:nvSpPr>
        <p:spPr>
          <a:xfrm>
            <a:off x="2905597" y="2833909"/>
            <a:ext cx="489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Ex: Intrinsically safe wiring and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eqeuipment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does not need to be disconnected.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929294-CECE-CFE9-8BC0-9ACA20533889}"/>
              </a:ext>
            </a:extLst>
          </p:cNvPr>
          <p:cNvSpPr txBox="1"/>
          <p:nvPr/>
        </p:nvSpPr>
        <p:spPr>
          <a:xfrm>
            <a:off x="2914650" y="1552020"/>
            <a:ext cx="4899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 514.11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Circuit Disconnecting Means</a:t>
            </a:r>
            <a:endParaRPr kumimoji="0" lang="en-US" sz="1800" b="0" i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>
              <a:latin typeface="Tw Cen MT" panose="020B0602020104020603"/>
            </a:endParaRPr>
          </a:p>
          <a:p>
            <a:pPr defTabSz="457200"/>
            <a:r>
              <a:rPr lang="en-US" dirty="0"/>
              <a:t>Emergency shutoff requirements clarified and expanded, and signage requirements added.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1AC29E-2200-36CB-CA26-05BDF2D786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1660" y="1146743"/>
            <a:ext cx="4075936" cy="30569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207BC1-8E74-7F6B-B75B-5249B680499E}"/>
              </a:ext>
            </a:extLst>
          </p:cNvPr>
          <p:cNvSpPr txBox="1"/>
          <p:nvPr/>
        </p:nvSpPr>
        <p:spPr>
          <a:xfrm>
            <a:off x="2904091" y="3457078"/>
            <a:ext cx="4899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>
                <a:latin typeface="Tw Cen MT" panose="020B0602020104020603"/>
              </a:rPr>
              <a:t>Article 514.11(B)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For attended dispensing facilities, the disconnecting device(s) must be readily accessible to the attendant.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It must be marked “EMERGENCY FUEL SHUTOFF” or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 equivalent.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75E075E-86A6-13EF-A350-9CC5438BE0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0729" y="1146743"/>
            <a:ext cx="4096867" cy="309094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3B0A260-850F-E9F2-F0E4-A2AF44786D5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1637"/>
          <a:stretch>
            <a:fillRect/>
          </a:stretch>
        </p:blipFill>
        <p:spPr>
          <a:xfrm>
            <a:off x="7731567" y="1146743"/>
            <a:ext cx="4096868" cy="309094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20F154B-DCF7-3A18-2A5D-810D17C97A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10053" y="1162050"/>
            <a:ext cx="4125560" cy="3772356"/>
          </a:xfrm>
          <a:prstGeom prst="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32973B5B-148D-1065-298F-61E45AE957E5}"/>
              </a:ext>
            </a:extLst>
          </p:cNvPr>
          <p:cNvSpPr/>
          <p:nvPr/>
        </p:nvSpPr>
        <p:spPr>
          <a:xfrm>
            <a:off x="9451820" y="3457078"/>
            <a:ext cx="1312755" cy="1425023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0FFC830E-C917-5B70-1179-2F77A164F942}"/>
              </a:ext>
            </a:extLst>
          </p:cNvPr>
          <p:cNvSpPr/>
          <p:nvPr/>
        </p:nvSpPr>
        <p:spPr>
          <a:xfrm>
            <a:off x="7878066" y="4037898"/>
            <a:ext cx="1574038" cy="304874"/>
          </a:xfrm>
          <a:prstGeom prst="rightArrow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Why?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0D37574-E8FC-A1E5-D194-021246D382A7}"/>
              </a:ext>
            </a:extLst>
          </p:cNvPr>
          <p:cNvSpPr txBox="1"/>
          <p:nvPr/>
        </p:nvSpPr>
        <p:spPr>
          <a:xfrm>
            <a:off x="2905660" y="4882102"/>
            <a:ext cx="4899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 514.11(C) For attended dispensing facilities, the disconnecting device(s) must be readily accessible to the attendant.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It must be marked “EMERGENCY FUEL SHUTOFF” or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 equivalent.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</p:spTree>
    <p:extLst>
      <p:ext uri="{BB962C8B-B14F-4D97-AF65-F5344CB8AC3E}">
        <p14:creationId xmlns:p14="http://schemas.microsoft.com/office/powerpoint/2010/main" val="2581198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7" grpId="0"/>
      <p:bldP spid="7" grpId="0"/>
      <p:bldP spid="23" grpId="0" animBg="1"/>
      <p:bldP spid="24" grpId="0" animBg="1"/>
      <p:bldP spid="2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514FC-8462-4A1E-A9FB-D58B97584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08D3F-2C2B-1CF6-8826-EE01A8C604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AD2F0E-0537-C733-2272-1167DF98B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0EAAA7-B806-A3E4-A851-F5298D1C0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FEE472-E6A9-D916-253A-16650FD23E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A821F21-96D7-FB99-B657-BE0D0AF369A8}"/>
              </a:ext>
            </a:extLst>
          </p:cNvPr>
          <p:cNvSpPr txBox="1"/>
          <p:nvPr/>
        </p:nvSpPr>
        <p:spPr>
          <a:xfrm>
            <a:off x="2914650" y="1162050"/>
            <a:ext cx="4819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</a:t>
            </a:r>
            <a:r>
              <a:rPr lang="en-US" dirty="0">
                <a:solidFill>
                  <a:prstClr val="white"/>
                </a:solidFill>
                <a:latin typeface="Tw Cen MT" panose="020B0602020104020603"/>
              </a:rPr>
              <a:t> 514 Motor Fuel Dispensing Facilities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EEF0FA19-B0F7-5F83-F71B-528B545DFF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34547" y="218239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9E03430-5456-1B3D-4A41-40DFAA20A39F}"/>
              </a:ext>
            </a:extLst>
          </p:cNvPr>
          <p:cNvSpPr txBox="1"/>
          <p:nvPr/>
        </p:nvSpPr>
        <p:spPr>
          <a:xfrm>
            <a:off x="2914650" y="1552020"/>
            <a:ext cx="4899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 514.13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Disconnects for Maintenance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and Service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>
              <a:latin typeface="Tw Cen MT" panose="020B0602020104020603"/>
            </a:endParaRPr>
          </a:p>
          <a:p>
            <a:pPr defTabSz="457200"/>
            <a:r>
              <a:rPr lang="en-US" noProof="0" dirty="0"/>
              <a:t>Section clarified.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31FF47-2457-92EE-8180-1E0E1D749980}"/>
              </a:ext>
            </a:extLst>
          </p:cNvPr>
          <p:cNvSpPr txBox="1"/>
          <p:nvPr/>
        </p:nvSpPr>
        <p:spPr>
          <a:xfrm>
            <a:off x="2905597" y="2833909"/>
            <a:ext cx="48998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Each dispensing device must have a disconnecting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means that removes all sources of power from the dispenser, including 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ungrounded and grounded power conductors, 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control, communications, audio, video, and power. It may be remote from the dispenser and must be lockable [110.2].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F9A45B8-22AA-934C-7426-CE4F4CEBDB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4359" y="1145337"/>
            <a:ext cx="4121254" cy="309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19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A75AA-F162-8C79-4658-423A8E6C2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324B0-8523-E6AC-5185-AF46974DF0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73DFC1-8C1D-2018-4C1E-D3B980BBE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A44C8-61BF-70BC-D7E6-F2643297D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A4C27A-0C89-312E-C1F1-92B5553A6F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1CA0189-CCBA-E4C6-7762-28A995FE5AED}"/>
              </a:ext>
            </a:extLst>
          </p:cNvPr>
          <p:cNvSpPr txBox="1"/>
          <p:nvPr/>
        </p:nvSpPr>
        <p:spPr>
          <a:xfrm>
            <a:off x="2914650" y="1162050"/>
            <a:ext cx="4819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</a:t>
            </a:r>
            <a:r>
              <a:rPr lang="en-US" dirty="0">
                <a:solidFill>
                  <a:prstClr val="white"/>
                </a:solidFill>
                <a:latin typeface="Tw Cen MT" panose="020B0602020104020603"/>
              </a:rPr>
              <a:t> 550 Mobile Homes, Manufactured Homes, and Mobile Home Parks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0D5BEC30-9A8C-D92F-88B7-F8D270440FA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34547" y="218239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949AE33-EA70-4913-07B7-0E2AE67A5DD5}"/>
              </a:ext>
            </a:extLst>
          </p:cNvPr>
          <p:cNvSpPr txBox="1"/>
          <p:nvPr/>
        </p:nvSpPr>
        <p:spPr>
          <a:xfrm>
            <a:off x="2914650" y="1868884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 550.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51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Service Equipment</a:t>
            </a:r>
            <a:endParaRPr kumimoji="0" lang="en-US" sz="1800" b="0" i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>
              <a:latin typeface="Tw Cen MT" panose="020B0602020104020603"/>
            </a:endParaRPr>
          </a:p>
          <a:p>
            <a:pPr defTabSz="457200"/>
            <a:r>
              <a:rPr lang="en-US" noProof="0" dirty="0"/>
              <a:t>Surge protection is required for replacement MH.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C3821D-7A87-9662-F677-A332B375737C}"/>
              </a:ext>
            </a:extLst>
          </p:cNvPr>
          <p:cNvSpPr txBox="1"/>
          <p:nvPr/>
        </p:nvSpPr>
        <p:spPr>
          <a:xfrm>
            <a:off x="2905597" y="2888227"/>
            <a:ext cx="48998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550.51(E) Replacements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latin typeface="Tw Cen MT" panose="020B0602020104020603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If existing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 service equipment is connected to a replacement manufactured or mobile home, an SPD that complies with 230.67 must be installed.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BBE5EE-D801-92CB-BD04-EB518FD89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" t="38" r="469" b="17515"/>
          <a:stretch>
            <a:fillRect/>
          </a:stretch>
        </p:blipFill>
        <p:spPr>
          <a:xfrm>
            <a:off x="7714359" y="1146046"/>
            <a:ext cx="4126094" cy="308496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1D4EEC5-9211-F27A-ADEC-BE59179E74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4360" y="1146046"/>
            <a:ext cx="4126094" cy="30849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8FCFDE2-6F23-F890-9693-AE06A2003F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4357" y="1146046"/>
            <a:ext cx="4126095" cy="3094571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4B886ACE-DFF9-1CC0-0602-4C6C33446E85}"/>
              </a:ext>
            </a:extLst>
          </p:cNvPr>
          <p:cNvSpPr/>
          <p:nvPr/>
        </p:nvSpPr>
        <p:spPr>
          <a:xfrm>
            <a:off x="9497084" y="3253350"/>
            <a:ext cx="986828" cy="914228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3784FDF-CAFA-444F-82C9-67CBC2339A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14354" y="1146046"/>
            <a:ext cx="4126097" cy="3094573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584116B7-FB73-E97C-7B23-ECA011C55B7A}"/>
              </a:ext>
            </a:extLst>
          </p:cNvPr>
          <p:cNvSpPr/>
          <p:nvPr/>
        </p:nvSpPr>
        <p:spPr>
          <a:xfrm>
            <a:off x="9307271" y="925105"/>
            <a:ext cx="1026879" cy="1168924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33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3" grpId="0"/>
      <p:bldP spid="16" grpId="0" animBg="1"/>
      <p:bldP spid="2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234A4-82B2-EC54-D614-23846687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652CE8-046E-CCA7-4ECB-92968AD3F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CF240A-1D86-7E31-89F1-8883EB123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6D294F-9300-F79C-11F3-DD135EB403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2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23BDCD9C-2DC6-F937-E1AC-C64DDCB821B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34547" y="218239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30B30F-1E02-C2E3-0326-19A2B3CD3B9F}"/>
              </a:ext>
            </a:extLst>
          </p:cNvPr>
          <p:cNvSpPr txBox="1"/>
          <p:nvPr/>
        </p:nvSpPr>
        <p:spPr>
          <a:xfrm>
            <a:off x="2914650" y="1162050"/>
            <a:ext cx="48196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Supplement Electrode Requirement for </a:t>
            </a:r>
            <a:r>
              <a:rPr lang="en-US" dirty="0">
                <a:solidFill>
                  <a:prstClr val="white"/>
                </a:solidFill>
                <a:latin typeface="Tw Cen MT" panose="020B0602020104020603"/>
              </a:rPr>
              <a:t>Mobile Homes, Manufactured Homes, and Mobile Home Parks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FF19AFA-5FE3-A570-95DD-949221C8C358}"/>
              </a:ext>
            </a:extLst>
          </p:cNvPr>
          <p:cNvSpPr txBox="1"/>
          <p:nvPr/>
        </p:nvSpPr>
        <p:spPr>
          <a:xfrm>
            <a:off x="2914650" y="2055494"/>
            <a:ext cx="48998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 250.53(A)(2) and (A)(3)</a:t>
            </a:r>
            <a:r>
              <a:rPr lang="en-US" noProof="0" dirty="0"/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>
                <a:latin typeface="Tw Cen MT" panose="020B0602020104020603"/>
              </a:rPr>
              <a:t>A single rod, pipe or plate electrode shall be supplemented by an additional electrode. The additional electrode </a:t>
            </a:r>
            <a:r>
              <a:rPr lang="en-US" noProof="0" dirty="0" err="1">
                <a:latin typeface="Tw Cen MT" panose="020B0602020104020603"/>
              </a:rPr>
              <a:t>shal</a:t>
            </a:r>
            <a:r>
              <a:rPr lang="en-US" dirty="0">
                <a:latin typeface="Tw Cen MT" panose="020B0602020104020603"/>
              </a:rPr>
              <a:t>l be bonded to one of the following: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5DC27AF-5E5C-A978-A439-B9CA77B70B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" t="38" r="469" b="17515"/>
          <a:stretch>
            <a:fillRect/>
          </a:stretch>
        </p:blipFill>
        <p:spPr>
          <a:xfrm>
            <a:off x="7714359" y="1146046"/>
            <a:ext cx="4126094" cy="308496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45AAEEC5-7D63-D774-2413-4712B1D9C6EB}"/>
              </a:ext>
            </a:extLst>
          </p:cNvPr>
          <p:cNvSpPr txBox="1"/>
          <p:nvPr/>
        </p:nvSpPr>
        <p:spPr>
          <a:xfrm>
            <a:off x="2931341" y="3743174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1. A rod, pipe or plate electrode.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40E83B-81D1-0A27-A7F0-819FB04BE6ED}"/>
              </a:ext>
            </a:extLst>
          </p:cNvPr>
          <p:cNvSpPr txBox="1"/>
          <p:nvPr/>
        </p:nvSpPr>
        <p:spPr>
          <a:xfrm>
            <a:off x="2934453" y="4063523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2. A grounding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electrode conductor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2F38676-8DA6-05A6-1C3A-56D989BFE2C9}"/>
              </a:ext>
            </a:extLst>
          </p:cNvPr>
          <p:cNvSpPr txBox="1"/>
          <p:nvPr/>
        </p:nvSpPr>
        <p:spPr>
          <a:xfrm>
            <a:off x="2937565" y="4383872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3. A grounded service-entrance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conductor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B75149D-C1B6-B516-A070-633C7D76B319}"/>
              </a:ext>
            </a:extLst>
          </p:cNvPr>
          <p:cNvSpPr txBox="1"/>
          <p:nvPr/>
        </p:nvSpPr>
        <p:spPr>
          <a:xfrm>
            <a:off x="2922016" y="4704221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4. A nonflexible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grounded service raceway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8888FA9-C568-CCCB-0AF4-79CEE9F75926}"/>
              </a:ext>
            </a:extLst>
          </p:cNvPr>
          <p:cNvSpPr txBox="1"/>
          <p:nvPr/>
        </p:nvSpPr>
        <p:spPr>
          <a:xfrm>
            <a:off x="2925128" y="5043231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5. A grounded service enclosure.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5E2540E9-0F82-D469-11CA-2E97BEACBB2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-311" r="-1"/>
          <a:stretch>
            <a:fillRect/>
          </a:stretch>
        </p:blipFill>
        <p:spPr>
          <a:xfrm>
            <a:off x="7695697" y="1139537"/>
            <a:ext cx="4144756" cy="309892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C1138EAB-A85A-1B50-7E33-565D0FBACBF2}"/>
              </a:ext>
            </a:extLst>
          </p:cNvPr>
          <p:cNvSpPr txBox="1"/>
          <p:nvPr/>
        </p:nvSpPr>
        <p:spPr>
          <a:xfrm>
            <a:off x="2936423" y="5380296"/>
            <a:ext cx="4899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Exception: Where a single rod, pipe or plate grounding electrode has a resistance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to earth of 25 ohms or less, the supplemental electrode shall not be required.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2" name="videoplayback">
            <a:hlinkClick r:id="" action="ppaction://media"/>
            <a:extLst>
              <a:ext uri="{FF2B5EF4-FFF2-40B4-BE49-F238E27FC236}">
                <a16:creationId xmlns:a16="http://schemas.microsoft.com/office/drawing/2014/main" id="{A155A2DA-A8EE-0ED5-3210-57A46DD9C74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2030" y="96933"/>
            <a:ext cx="11872921" cy="667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246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0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300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513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6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22" grpId="0"/>
      <p:bldP spid="23" grpId="0"/>
      <p:bldP spid="24" grpId="0"/>
      <p:bldP spid="25" grpId="0"/>
      <p:bldP spid="26" grpId="0"/>
      <p:bldP spid="2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AF9A0-211A-A1FF-F944-1A4DA9704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96E0BD-6A3C-AE6D-B85C-2320ADCF2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2718A6-D6B9-9808-BA0E-EDE169E13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35FC4AF-F1B4-9E08-2452-AE172F8581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2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68E06100-3411-BF4C-A175-AF0317A6AB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34547" y="218239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59C6C9-6EFD-3708-E34F-A558F7E89E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" t="772" r="577" b="770"/>
          <a:stretch>
            <a:fillRect/>
          </a:stretch>
        </p:blipFill>
        <p:spPr>
          <a:xfrm>
            <a:off x="7458591" y="157263"/>
            <a:ext cx="4230299" cy="52529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AA0971D-17DE-746C-EC4D-94108E5CE4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054" y="1180223"/>
            <a:ext cx="4230299" cy="52530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BF67FB6-07CD-78CF-B183-EA9022BB1EF8}"/>
              </a:ext>
            </a:extLst>
          </p:cNvPr>
          <p:cNvSpPr txBox="1"/>
          <p:nvPr/>
        </p:nvSpPr>
        <p:spPr>
          <a:xfrm>
            <a:off x="3011929" y="207078"/>
            <a:ext cx="48196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Oncor Commercial Service Application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prstClr val="white"/>
              </a:solidFill>
              <a:latin typeface="Tw Cen MT" panose="020B0602020104020603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Must be provided with permit applications.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ADC276-5DB6-A684-C9C2-2BABA10FC50E}"/>
              </a:ext>
            </a:extLst>
          </p:cNvPr>
          <p:cNvSpPr txBox="1"/>
          <p:nvPr/>
        </p:nvSpPr>
        <p:spPr>
          <a:xfrm>
            <a:off x="8037166" y="4379298"/>
            <a:ext cx="3461818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hlinkClick r:id="rId6"/>
              </a:rPr>
              <a:t>Complete Electric Service Guidelines Book</a:t>
            </a:r>
            <a:endParaRPr lang="en-US" dirty="0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0499860C-2207-80F3-9C0F-8EC5A2412C1C}"/>
              </a:ext>
            </a:extLst>
          </p:cNvPr>
          <p:cNvSpPr/>
          <p:nvPr/>
        </p:nvSpPr>
        <p:spPr>
          <a:xfrm rot="12960909">
            <a:off x="3938333" y="3333104"/>
            <a:ext cx="4423687" cy="175691"/>
          </a:xfrm>
          <a:prstGeom prst="rightArrow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300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 animBg="1"/>
      <p:bldP spid="1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80CB2-87EA-2373-6853-664E0C7AB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925A3-012B-845C-64C9-FABACE0C05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D1E538-82DA-1B4F-6182-E594F8F80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1111BE-9059-42AD-0C86-7EE14D3B5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929A518-AC89-AFF9-23DD-D0A513A25D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23BBF70-9FAE-3FEE-8DFF-165AB04F0C07}"/>
              </a:ext>
            </a:extLst>
          </p:cNvPr>
          <p:cNvSpPr txBox="1"/>
          <p:nvPr/>
        </p:nvSpPr>
        <p:spPr>
          <a:xfrm>
            <a:off x="2914650" y="1162050"/>
            <a:ext cx="48196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</a:t>
            </a: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 625.5 Field Markings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lvl="0" defTabSz="457200"/>
            <a:r>
              <a:rPr lang="en-US" noProof="0" dirty="0"/>
              <a:t>New marking requirements for EVSE added.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F4F4FEB0-4723-D2F5-2176-718976796A7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2997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2D8920F-7559-A7AC-3C3A-95E3A3D79626}"/>
              </a:ext>
            </a:extLst>
          </p:cNvPr>
          <p:cNvSpPr txBox="1"/>
          <p:nvPr/>
        </p:nvSpPr>
        <p:spPr>
          <a:xfrm>
            <a:off x="2914650" y="2246295"/>
            <a:ext cx="48998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625.5 Field Markings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rgbClr val="FFFF00"/>
              </a:solidFill>
              <a:latin typeface="Tw Cen MT" panose="020B0602020104020603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The following permanent markings must be provided on the outside of ECSE, in a location that is visible after installation.</a:t>
            </a:r>
            <a:endParaRPr lang="en-US" dirty="0">
              <a:solidFill>
                <a:srgbClr val="FFFF00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90626D-74C3-974E-D0FA-9C62DE94E2DF}"/>
              </a:ext>
            </a:extLst>
          </p:cNvPr>
          <p:cNvSpPr txBox="1"/>
          <p:nvPr/>
        </p:nvSpPr>
        <p:spPr>
          <a:xfrm>
            <a:off x="2931341" y="3743174"/>
            <a:ext cx="489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(1) The supply voltage, frequency, number of phases, and the current for the supply conductors.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1467584-28B7-BDE9-25B8-602112511949}"/>
              </a:ext>
            </a:extLst>
          </p:cNvPr>
          <p:cNvSpPr txBox="1"/>
          <p:nvPr/>
        </p:nvSpPr>
        <p:spPr>
          <a:xfrm>
            <a:off x="2929837" y="4302977"/>
            <a:ext cx="489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(2) The short-circuit current rating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 of the EVSE, as determined by one of the following: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7D92ADF-19F9-CEA0-2FB1-11BBAAB699B0}"/>
              </a:ext>
            </a:extLst>
          </p:cNvPr>
          <p:cNvSpPr txBox="1"/>
          <p:nvPr/>
        </p:nvSpPr>
        <p:spPr>
          <a:xfrm>
            <a:off x="2937389" y="4826562"/>
            <a:ext cx="489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The rating of listed assembly, or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another approved method.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3514ACA-65DE-906A-4E53-CE43B14BC0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196" r="8167"/>
          <a:stretch>
            <a:fillRect/>
          </a:stretch>
        </p:blipFill>
        <p:spPr>
          <a:xfrm>
            <a:off x="7734300" y="1145336"/>
            <a:ext cx="4101313" cy="3090941"/>
          </a:xfrm>
          <a:prstGeom prst="rect">
            <a:avLst/>
          </a:prstGeom>
        </p:spPr>
      </p:pic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D232F4D5-CBBD-A810-0B42-C9CD4925B0CE}"/>
              </a:ext>
            </a:extLst>
          </p:cNvPr>
          <p:cNvSpPr/>
          <p:nvPr/>
        </p:nvSpPr>
        <p:spPr>
          <a:xfrm>
            <a:off x="9438802" y="3081543"/>
            <a:ext cx="157871" cy="69063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690C55FA-2A73-216A-F3CC-B5BCEE7968B6}"/>
              </a:ext>
            </a:extLst>
          </p:cNvPr>
          <p:cNvSpPr/>
          <p:nvPr/>
        </p:nvSpPr>
        <p:spPr>
          <a:xfrm>
            <a:off x="8231408" y="1684038"/>
            <a:ext cx="2572657" cy="58596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240VAC Single-Phase, 80A, 60Hz Short-Circuit Current Rating: 5,000A</a:t>
            </a:r>
          </a:p>
        </p:txBody>
      </p:sp>
      <p:sp>
        <p:nvSpPr>
          <p:cNvPr id="29" name="Trapezoid 28">
            <a:extLst>
              <a:ext uri="{FF2B5EF4-FFF2-40B4-BE49-F238E27FC236}">
                <a16:creationId xmlns:a16="http://schemas.microsoft.com/office/drawing/2014/main" id="{C700EED8-E6BD-FC1F-6399-0C82C619E0B9}"/>
              </a:ext>
            </a:extLst>
          </p:cNvPr>
          <p:cNvSpPr/>
          <p:nvPr/>
        </p:nvSpPr>
        <p:spPr>
          <a:xfrm rot="10800000">
            <a:off x="8311650" y="2288852"/>
            <a:ext cx="2425760" cy="788366"/>
          </a:xfrm>
          <a:prstGeom prst="trapezoid">
            <a:avLst>
              <a:gd name="adj" fmla="val 140941"/>
            </a:avLst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F7334E-9881-9DB0-DC46-BACC28AFF03C}"/>
              </a:ext>
            </a:extLst>
          </p:cNvPr>
          <p:cNvSpPr txBox="1"/>
          <p:nvPr/>
        </p:nvSpPr>
        <p:spPr>
          <a:xfrm>
            <a:off x="2938959" y="5356037"/>
            <a:ext cx="489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Info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 Note: See UL 2594, Standard for Electric Vehicle Charging Equipment, for an example.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FB3220B-D570-853B-39D9-9F7BDC7B56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4612" y="3589229"/>
            <a:ext cx="3404121" cy="1766808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029B02FD-3C72-00E9-3847-5C0DB17BEAFA}"/>
              </a:ext>
            </a:extLst>
          </p:cNvPr>
          <p:cNvSpPr/>
          <p:nvPr/>
        </p:nvSpPr>
        <p:spPr>
          <a:xfrm>
            <a:off x="9341962" y="4261979"/>
            <a:ext cx="536095" cy="193609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280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3" grpId="0"/>
      <p:bldP spid="21" grpId="0"/>
      <p:bldP spid="22" grpId="0"/>
      <p:bldP spid="28" grpId="0" animBg="1"/>
      <p:bldP spid="24" grpId="0" animBg="1"/>
      <p:bldP spid="29" grpId="0" animBg="1"/>
      <p:bldP spid="6" grpId="0"/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659EF2-EB44-65E5-89E4-0DACBA969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6E886-EED7-1FE6-E8F5-390244F9C2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9F0D09-DA7B-280C-A816-964FA2034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765895-988F-E5B4-4B17-3F481066B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A5C5286-7C1E-94E2-F982-7E1345D3CB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99255F5-1B5F-1EDB-856F-4424C705B5B3}"/>
              </a:ext>
            </a:extLst>
          </p:cNvPr>
          <p:cNvSpPr txBox="1"/>
          <p:nvPr/>
        </p:nvSpPr>
        <p:spPr>
          <a:xfrm>
            <a:off x="2914650" y="1162050"/>
            <a:ext cx="48196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</a:t>
            </a:r>
            <a:r>
              <a:rPr lang="en-US" dirty="0">
                <a:latin typeface="Tw Cen MT" panose="020B0602020104020603"/>
              </a:rPr>
              <a:t> 625 Electric Vehicle Power Transfer Systems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lvl="0" defTabSz="457200"/>
            <a:r>
              <a:rPr lang="en-US" noProof="0" dirty="0"/>
              <a:t>625.41 Overcurrent Protection</a:t>
            </a:r>
          </a:p>
          <a:p>
            <a:pPr lvl="0" defTabSz="457200"/>
            <a:endParaRPr kumimoji="0" lang="en-US" sz="18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lvl="0" defTabSz="457200"/>
            <a:r>
              <a:rPr lang="en-US" dirty="0">
                <a:solidFill>
                  <a:prstClr val="white"/>
                </a:solidFill>
                <a:latin typeface="Tw Cen MT" panose="020B0602020104020603"/>
              </a:rPr>
              <a:t>Requirements for EVSE were clarified.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BEA6DC70-A659-7AB8-1A23-89512C38F4A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52321" y="339028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D356D6-61F1-D6F8-BB8E-7F83E943B589}"/>
              </a:ext>
            </a:extLst>
          </p:cNvPr>
          <p:cNvSpPr txBox="1"/>
          <p:nvPr/>
        </p:nvSpPr>
        <p:spPr>
          <a:xfrm>
            <a:off x="2923371" y="2639378"/>
            <a:ext cx="4899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Electric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 vehicle supply equipment (EVSE) and wireless power transfer equipment (WPTE) are considered continuous loads.</a:t>
            </a:r>
            <a:endParaRPr lang="en-US" dirty="0">
              <a:solidFill>
                <a:srgbClr val="FFFF00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44FFFB86-5C6F-5A7D-F300-8826AD39C1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196" r="8167"/>
          <a:stretch>
            <a:fillRect/>
          </a:stretch>
        </p:blipFill>
        <p:spPr>
          <a:xfrm>
            <a:off x="7734300" y="1145336"/>
            <a:ext cx="4101313" cy="309094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3D5A47ED-1795-BFDF-BE9A-36860F4EE0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42202" y="774201"/>
            <a:ext cx="3808429" cy="3844933"/>
          </a:xfrm>
          <a:prstGeom prst="rect">
            <a:avLst/>
          </a:prstGeom>
        </p:spPr>
      </p:pic>
      <p:sp>
        <p:nvSpPr>
          <p:cNvPr id="37" name="Thought Bubble: Cloud 36">
            <a:extLst>
              <a:ext uri="{FF2B5EF4-FFF2-40B4-BE49-F238E27FC236}">
                <a16:creationId xmlns:a16="http://schemas.microsoft.com/office/drawing/2014/main" id="{DEEE1E48-CB6E-70FB-5FC8-1813BF83AC47}"/>
              </a:ext>
            </a:extLst>
          </p:cNvPr>
          <p:cNvSpPr/>
          <p:nvPr/>
        </p:nvSpPr>
        <p:spPr>
          <a:xfrm>
            <a:off x="8910669" y="1303014"/>
            <a:ext cx="1972484" cy="912707"/>
          </a:xfrm>
          <a:prstGeom prst="cloudCallout">
            <a:avLst>
              <a:gd name="adj1" fmla="val -60785"/>
              <a:gd name="adj2" fmla="val 13068"/>
            </a:avLst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What is a continuous load?</a:t>
            </a:r>
          </a:p>
        </p:txBody>
      </p:sp>
      <p:sp>
        <p:nvSpPr>
          <p:cNvPr id="38" name="Thought Bubble: Cloud 37">
            <a:extLst>
              <a:ext uri="{FF2B5EF4-FFF2-40B4-BE49-F238E27FC236}">
                <a16:creationId xmlns:a16="http://schemas.microsoft.com/office/drawing/2014/main" id="{D2431995-476C-DA3C-62AD-455132C1312B}"/>
              </a:ext>
            </a:extLst>
          </p:cNvPr>
          <p:cNvSpPr/>
          <p:nvPr/>
        </p:nvSpPr>
        <p:spPr>
          <a:xfrm>
            <a:off x="9765320" y="1844708"/>
            <a:ext cx="2243172" cy="1165344"/>
          </a:xfrm>
          <a:prstGeom prst="cloudCallout">
            <a:avLst>
              <a:gd name="adj1" fmla="val -102460"/>
              <a:gd name="adj2" fmla="val -75986"/>
            </a:avLst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A load that will operate continuously for 3hrs or more at its peak current.</a:t>
            </a:r>
          </a:p>
        </p:txBody>
      </p:sp>
      <p:sp>
        <p:nvSpPr>
          <p:cNvPr id="39" name="Thought Bubble: Cloud 38">
            <a:extLst>
              <a:ext uri="{FF2B5EF4-FFF2-40B4-BE49-F238E27FC236}">
                <a16:creationId xmlns:a16="http://schemas.microsoft.com/office/drawing/2014/main" id="{4642D7BC-DBB7-2B0D-5D92-3010F687F382}"/>
              </a:ext>
            </a:extLst>
          </p:cNvPr>
          <p:cNvSpPr/>
          <p:nvPr/>
        </p:nvSpPr>
        <p:spPr>
          <a:xfrm>
            <a:off x="8938608" y="2879888"/>
            <a:ext cx="1913605" cy="1058369"/>
          </a:xfrm>
          <a:prstGeom prst="cloudCallout">
            <a:avLst>
              <a:gd name="adj1" fmla="val -56755"/>
              <a:gd name="adj2" fmla="val -95546"/>
            </a:avLst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dirty="0"/>
              <a:t>Size the OCPD and conductors at 125% of the name plate.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C37C73A1-0209-42AE-77E5-373CFBF9FE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66962" y="3686863"/>
            <a:ext cx="3793546" cy="3003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100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37" grpId="0" animBg="1"/>
      <p:bldP spid="38" grpId="0" animBg="1"/>
      <p:bldP spid="3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1D818-363F-A34D-EFEA-D625D99E0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80F28-E26A-BB6B-97A8-513817841A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C16C86-4482-A0A9-13FC-41A55C999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E1B496-388F-920E-45B3-6332C8F10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A2B4AC-3A97-7047-144C-ECD634A24C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664421C-1A41-003D-E396-6D1EEF4AE47E}"/>
              </a:ext>
            </a:extLst>
          </p:cNvPr>
          <p:cNvSpPr txBox="1"/>
          <p:nvPr/>
        </p:nvSpPr>
        <p:spPr>
          <a:xfrm>
            <a:off x="2914650" y="1162050"/>
            <a:ext cx="48196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</a:t>
            </a:r>
            <a:r>
              <a:rPr lang="en-US" dirty="0">
                <a:latin typeface="Tw Cen MT" panose="020B0602020104020603"/>
              </a:rPr>
              <a:t> 625 Electric Vehicle Power Transfer Systems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lvl="0" defTabSz="457200"/>
            <a:r>
              <a:rPr lang="en-US" noProof="0" dirty="0"/>
              <a:t>625.43 Disconnecting Means</a:t>
            </a:r>
          </a:p>
          <a:p>
            <a:pPr lvl="0" defTabSz="457200"/>
            <a:endParaRPr kumimoji="0" lang="en-US" sz="18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lvl="0" defTabSz="457200"/>
            <a:r>
              <a:rPr lang="en-US" dirty="0">
                <a:solidFill>
                  <a:prstClr val="white"/>
                </a:solidFill>
                <a:latin typeface="Tw Cen MT" panose="020B0602020104020603"/>
              </a:rPr>
              <a:t>Revised and an emergency shutoff is now required for other than  one and two-family dwellings.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3149232F-227F-F698-6980-B4CD999B02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88543" y="339027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702040-B97C-581B-ABB4-10AFEB742572}"/>
              </a:ext>
            </a:extLst>
          </p:cNvPr>
          <p:cNvSpPr txBox="1"/>
          <p:nvPr/>
        </p:nvSpPr>
        <p:spPr>
          <a:xfrm>
            <a:off x="2923371" y="2965298"/>
            <a:ext cx="48998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625.43(A) General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rgbClr val="FFFF00"/>
              </a:solidFill>
              <a:latin typeface="Tw Cen MT" panose="020B0602020104020603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All EVSE and WPTE require a disconnecting means complying with this section.</a:t>
            </a:r>
            <a:endParaRPr lang="en-US" dirty="0">
              <a:solidFill>
                <a:srgbClr val="FFFF00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D0EC55-9FA9-1223-6761-24FEDB929E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287"/>
          <a:stretch>
            <a:fillRect/>
          </a:stretch>
        </p:blipFill>
        <p:spPr>
          <a:xfrm>
            <a:off x="7734299" y="1141737"/>
            <a:ext cx="4101313" cy="309094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81E0701-EF67-2D1B-54A7-98F5F9964B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85960" y="1677435"/>
            <a:ext cx="1542213" cy="154221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2422542-F6D6-43A9-A7F8-8A4C690304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92262" y="1815093"/>
            <a:ext cx="416769" cy="41676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F334DA8-CF0F-2F4A-34AC-4B43B8C6C97B}"/>
              </a:ext>
            </a:extLst>
          </p:cNvPr>
          <p:cNvSpPr/>
          <p:nvPr/>
        </p:nvSpPr>
        <p:spPr>
          <a:xfrm>
            <a:off x="10801822" y="2141328"/>
            <a:ext cx="45719" cy="977216"/>
          </a:xfrm>
          <a:prstGeom prst="rect">
            <a:avLst/>
          </a:prstGeom>
          <a:solidFill>
            <a:srgbClr val="79817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D64D37B-5A2C-6A6D-0E0A-897E43B78A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37516" y="2091578"/>
            <a:ext cx="704250" cy="7042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E6961DD-81EE-FD11-1A7B-CD65D7D246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09906" y="2127082"/>
            <a:ext cx="209560" cy="20956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E749102-9C3E-9E43-3A31-7666C3D138CC}"/>
              </a:ext>
            </a:extLst>
          </p:cNvPr>
          <p:cNvSpPr/>
          <p:nvPr/>
        </p:nvSpPr>
        <p:spPr>
          <a:xfrm>
            <a:off x="8687072" y="2295667"/>
            <a:ext cx="45719" cy="472564"/>
          </a:xfrm>
          <a:prstGeom prst="rect">
            <a:avLst/>
          </a:prstGeom>
          <a:solidFill>
            <a:srgbClr val="79817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8AA192A-B6B8-351B-4A77-D60EDCB9E216}"/>
              </a:ext>
            </a:extLst>
          </p:cNvPr>
          <p:cNvSpPr txBox="1"/>
          <p:nvPr/>
        </p:nvSpPr>
        <p:spPr>
          <a:xfrm>
            <a:off x="2921867" y="4339915"/>
            <a:ext cx="48998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625.43(B) Multifamily Dwellings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rgbClr val="FFFF00"/>
              </a:solidFill>
              <a:latin typeface="Tw Cen MT" panose="020B0602020104020603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If multiple EVSE or WPTE are supplied through a single disconnecting means at multifamily dwellings, the equipment and disconnect must be marked to indicate which equipment is supplied by which disconnect.</a:t>
            </a:r>
            <a:endParaRPr lang="en-US" dirty="0">
              <a:solidFill>
                <a:srgbClr val="FFFF00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31B51D6F-2E68-DF27-12D4-0AE6FD68A0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34298" y="1143887"/>
            <a:ext cx="4101045" cy="3513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952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19" grpId="0" animBg="1"/>
      <p:bldP spid="22" grpId="0" animBg="1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C1595-9B2A-4B6F-A946-FBF2B417F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F4D85-A2BB-58DD-FFF0-E2A7AF05F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37F104-113D-6D2C-E136-D5BC16A0EC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818165"/>
            <a:ext cx="3568611" cy="4065109"/>
          </a:xfrm>
        </p:spPr>
        <p:txBody>
          <a:bodyPr>
            <a:normAutofit/>
          </a:bodyPr>
          <a:lstStyle/>
          <a:p>
            <a:r>
              <a:rPr lang="en-US" dirty="0"/>
              <a:t>Art 240:</a:t>
            </a:r>
          </a:p>
          <a:p>
            <a:r>
              <a:rPr lang="en-US" dirty="0"/>
              <a:t>Location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51E118-4FCA-83F2-5294-D0230BE62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A7CC4-2C76-4C14-B808-A312E4A8F1E2}" type="datetime2">
              <a:rPr lang="en-US" smtClean="0"/>
              <a:t>Wednesday, July 22,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E11DA3-BA4E-492F-1C71-A56F692B9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1952630-D14A-E4D3-1A5C-6BFC3E710D0B}"/>
              </a:ext>
            </a:extLst>
          </p:cNvPr>
          <p:cNvSpPr txBox="1">
            <a:spLocks/>
          </p:cNvSpPr>
          <p:nvPr/>
        </p:nvSpPr>
        <p:spPr>
          <a:xfrm>
            <a:off x="4710024" y="1818166"/>
            <a:ext cx="3568611" cy="25114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Art 250:</a:t>
            </a:r>
          </a:p>
          <a:p>
            <a:pPr lvl="1"/>
            <a:r>
              <a:rPr lang="en-US" dirty="0"/>
              <a:t>Grounding and Bonding Connections</a:t>
            </a:r>
          </a:p>
          <a:p>
            <a:pPr lvl="1"/>
            <a:r>
              <a:rPr lang="en-US" dirty="0"/>
              <a:t>Grounding Electrode Conductor Installation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274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9CDAB-D488-8F7B-E17D-44497A4A6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F4795-8A44-63A6-F02C-23E2B7E5FA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821D0-21D9-5B51-45ED-3E39A838F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9EA43D-4D78-19F1-CEFE-8C6D8BE7F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3F2C2A9-6F43-A44B-A344-D7D405734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F2C4EEE-69A4-0F0E-3982-CD2BE0A719AB}"/>
              </a:ext>
            </a:extLst>
          </p:cNvPr>
          <p:cNvSpPr txBox="1"/>
          <p:nvPr/>
        </p:nvSpPr>
        <p:spPr>
          <a:xfrm>
            <a:off x="2914650" y="1162050"/>
            <a:ext cx="48196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625.43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(C) Equipment Disconnect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prstClr val="white"/>
              </a:solidFill>
              <a:latin typeface="Tw Cen MT" panose="020B0602020104020603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For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EVSE and WPTE, a readily accessible and lockable disconnecting means is required. If located remotely, its location must be marked on the EVSE or WPTE</a:t>
            </a:r>
            <a:r>
              <a:rPr lang="en-US" noProof="0" dirty="0">
                <a:solidFill>
                  <a:prstClr val="white"/>
                </a:solidFill>
                <a:latin typeface="Tw Cen MT" panose="020B0602020104020603"/>
              </a:rPr>
              <a:t>.</a:t>
            </a:r>
            <a:endParaRPr kumimoji="0" lang="en-US" sz="1800" b="0" i="0" u="none" strike="noStrike" kern="1200" cap="none" spc="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1567B73B-7C2E-CC3A-C554-4A0F413E6AF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690320" y="2351452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E1BD42DA-C8B4-1DCE-16E0-CAA33DE230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2362" y="1143944"/>
            <a:ext cx="4101045" cy="3513179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EF97384-47E7-C82C-7679-11F8B58D1A94}"/>
              </a:ext>
            </a:extLst>
          </p:cNvPr>
          <p:cNvSpPr/>
          <p:nvPr/>
        </p:nvSpPr>
        <p:spPr>
          <a:xfrm>
            <a:off x="9355389" y="2782844"/>
            <a:ext cx="157871" cy="69063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CA6030A-F1C1-E9F1-FE12-FAA7827DAACE}"/>
              </a:ext>
            </a:extLst>
          </p:cNvPr>
          <p:cNvSpPr/>
          <p:nvPr/>
        </p:nvSpPr>
        <p:spPr>
          <a:xfrm>
            <a:off x="8147995" y="1385339"/>
            <a:ext cx="2572657" cy="58596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Supplied by Circuit R25, </a:t>
            </a:r>
            <a:r>
              <a:rPr lang="en-US" sz="1200" dirty="0" err="1"/>
              <a:t>Bldg</a:t>
            </a:r>
            <a:r>
              <a:rPr lang="en-US" sz="1200" dirty="0"/>
              <a:t> 2</a:t>
            </a:r>
          </a:p>
        </p:txBody>
      </p:sp>
      <p:sp>
        <p:nvSpPr>
          <p:cNvPr id="8" name="Trapezoid 7">
            <a:extLst>
              <a:ext uri="{FF2B5EF4-FFF2-40B4-BE49-F238E27FC236}">
                <a16:creationId xmlns:a16="http://schemas.microsoft.com/office/drawing/2014/main" id="{BC1ED3A4-31B1-0FB8-0DD9-15E1F0B6548E}"/>
              </a:ext>
            </a:extLst>
          </p:cNvPr>
          <p:cNvSpPr/>
          <p:nvPr/>
        </p:nvSpPr>
        <p:spPr>
          <a:xfrm rot="10800000">
            <a:off x="8228237" y="1990153"/>
            <a:ext cx="2425760" cy="788366"/>
          </a:xfrm>
          <a:prstGeom prst="trapezoid">
            <a:avLst>
              <a:gd name="adj" fmla="val 140941"/>
            </a:avLst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E02175-C97C-0E60-F7F9-553AB39F7151}"/>
              </a:ext>
            </a:extLst>
          </p:cNvPr>
          <p:cNvSpPr txBox="1"/>
          <p:nvPr/>
        </p:nvSpPr>
        <p:spPr>
          <a:xfrm>
            <a:off x="2913146" y="2971229"/>
            <a:ext cx="48196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For cord and plug connected equipment rated up to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60A and 150v to ground, the cord-and-plug connection satisfies this requirement.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F0BDF40-C988-5FDF-5633-A4E1BC50A4A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391" r="17905"/>
          <a:stretch>
            <a:fillRect/>
          </a:stretch>
        </p:blipFill>
        <p:spPr>
          <a:xfrm>
            <a:off x="7732362" y="1132724"/>
            <a:ext cx="4110098" cy="351965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8E9679B-C39B-2D50-A751-0FC91303B916}"/>
              </a:ext>
            </a:extLst>
          </p:cNvPr>
          <p:cNvSpPr txBox="1"/>
          <p:nvPr/>
        </p:nvSpPr>
        <p:spPr>
          <a:xfrm>
            <a:off x="2911641" y="3847900"/>
            <a:ext cx="48196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625.43(D)(1) Emergency Shutoff Device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rgbClr val="FFFF00"/>
              </a:solidFill>
              <a:latin typeface="Tw Cen MT" panose="020B0602020104020603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For other </a:t>
            </a:r>
            <a:r>
              <a:rPr kumimoji="0" lang="en-US" sz="1800" b="0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tha</a:t>
            </a: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n on and two-family dwellings, a clearly marked disconnect must be provided for all permanently connected EVSE and WPTE. It must</a:t>
            </a:r>
            <a:endParaRPr kumimoji="0" lang="en-US" sz="1800" b="0" i="0" u="none" strike="noStrike" kern="1200" cap="none" spc="0" normalizeH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09C103A-0254-FC21-986E-AC81CC245A2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423" t="-127" r="7652" b="127"/>
          <a:stretch>
            <a:fillRect/>
          </a:stretch>
        </p:blipFill>
        <p:spPr>
          <a:xfrm>
            <a:off x="7654565" y="1127979"/>
            <a:ext cx="4178843" cy="3567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94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 animBg="1"/>
      <p:bldP spid="7" grpId="0" animBg="1"/>
      <p:bldP spid="8" grpId="0" animBg="1"/>
      <p:bldP spid="10" grpId="0"/>
      <p:bldP spid="1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48A919-7341-E775-241A-5677439DA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4A7F496F-3C39-E9C0-B411-F8B61D9128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" b="-14207"/>
          <a:stretch>
            <a:fillRect/>
          </a:stretch>
        </p:blipFill>
        <p:spPr>
          <a:xfrm>
            <a:off x="7606836" y="1129070"/>
            <a:ext cx="4178843" cy="35793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9963742-E7EF-0899-4149-A33E9D3518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423" t="-127" r="7652" b="127"/>
          <a:stretch>
            <a:fillRect/>
          </a:stretch>
        </p:blipFill>
        <p:spPr>
          <a:xfrm>
            <a:off x="7599084" y="1134891"/>
            <a:ext cx="4178843" cy="3567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BFB59A5-2F3E-6D6C-9C3D-C1D56E6D30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1FE227-74D4-9940-17ED-0D61BAFCC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8267D0-BAC9-BFFF-095D-545DC64B6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A308AF7-C257-A541-9591-4C362D33F6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63F5A66-0347-A0F9-B281-DA102CBC5F7C}"/>
              </a:ext>
            </a:extLst>
          </p:cNvPr>
          <p:cNvSpPr txBox="1"/>
          <p:nvPr/>
        </p:nvSpPr>
        <p:spPr>
          <a:xfrm>
            <a:off x="2914650" y="1162050"/>
            <a:ext cx="4819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625.43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(D)(1)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Emergency Shutoff Device</a:t>
            </a:r>
            <a:endParaRPr kumimoji="0" lang="en-US" sz="1800" b="0" i="0" u="none" strike="noStrike" kern="1200" cap="none" spc="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8F7A0B-4B43-CC34-84D8-6527B70635D9}"/>
              </a:ext>
            </a:extLst>
          </p:cNvPr>
          <p:cNvSpPr txBox="1"/>
          <p:nvPr/>
        </p:nvSpPr>
        <p:spPr>
          <a:xfrm>
            <a:off x="2913146" y="1632621"/>
            <a:ext cx="4819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(1) Be readily accessible, within sight, between 20’ and 100’ of the equipment,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F1AF64-935D-A59B-C57A-DBCB46F73996}"/>
              </a:ext>
            </a:extLst>
          </p:cNvPr>
          <p:cNvSpPr txBox="1"/>
          <p:nvPr/>
        </p:nvSpPr>
        <p:spPr>
          <a:xfrm>
            <a:off x="2906051" y="2205492"/>
            <a:ext cx="4819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(2) Disconnect power to all EVSE and WPTE within sight of the disconnect,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563797-5CD6-D908-6EDD-AB3282D43D7D}"/>
              </a:ext>
            </a:extLst>
          </p:cNvPr>
          <p:cNvSpPr txBox="1"/>
          <p:nvPr/>
        </p:nvSpPr>
        <p:spPr>
          <a:xfrm>
            <a:off x="2904549" y="2801504"/>
            <a:ext cx="48196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(3) Be marked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“EVSE EMERGENCY DISCONNECT” and “WARNING: ELECTRIC VEHICLE(S) WILL REMAIN ENERGIZED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,”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97EC44-9602-6376-A153-339DE1CC52DC}"/>
              </a:ext>
            </a:extLst>
          </p:cNvPr>
          <p:cNvSpPr txBox="1"/>
          <p:nvPr/>
        </p:nvSpPr>
        <p:spPr>
          <a:xfrm>
            <a:off x="2903045" y="3641955"/>
            <a:ext cx="4819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(4) Be manually resettable, and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6CE96BF-B95C-7663-5ECF-4E6F7426048A}"/>
              </a:ext>
            </a:extLst>
          </p:cNvPr>
          <p:cNvSpPr txBox="1"/>
          <p:nvPr/>
        </p:nvSpPr>
        <p:spPr>
          <a:xfrm>
            <a:off x="2910593" y="3957315"/>
            <a:ext cx="4819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(5) Disconnect all ungrounded conductors simultaneously.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71D90FDA-0680-96A3-611E-424A5E17378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358" t="-316" r="7218" b="2265"/>
          <a:stretch>
            <a:fillRect/>
          </a:stretch>
        </p:blipFill>
        <p:spPr>
          <a:xfrm>
            <a:off x="7591375" y="1109964"/>
            <a:ext cx="4176157" cy="3585842"/>
          </a:xfrm>
          <a:prstGeom prst="rect">
            <a:avLst/>
          </a:prstGeom>
        </p:spPr>
      </p:pic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DA53E39-EBCF-4E9F-3E2B-1956623107E7}"/>
              </a:ext>
            </a:extLst>
          </p:cNvPr>
          <p:cNvCxnSpPr>
            <a:cxnSpLocks/>
          </p:cNvCxnSpPr>
          <p:nvPr/>
        </p:nvCxnSpPr>
        <p:spPr>
          <a:xfrm flipH="1" flipV="1">
            <a:off x="8785410" y="1863059"/>
            <a:ext cx="803330" cy="1151745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6E0E23C6-002C-2E5B-D3DB-483D15DBF4CD}"/>
              </a:ext>
            </a:extLst>
          </p:cNvPr>
          <p:cNvSpPr txBox="1"/>
          <p:nvPr/>
        </p:nvSpPr>
        <p:spPr>
          <a:xfrm>
            <a:off x="9045019" y="2975187"/>
            <a:ext cx="1099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100’ Max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C245A0A-784D-0D63-FD98-1968BBE0C448}"/>
              </a:ext>
            </a:extLst>
          </p:cNvPr>
          <p:cNvCxnSpPr>
            <a:cxnSpLocks/>
            <a:endCxn id="56" idx="4"/>
          </p:cNvCxnSpPr>
          <p:nvPr/>
        </p:nvCxnSpPr>
        <p:spPr>
          <a:xfrm flipV="1">
            <a:off x="9588740" y="1716095"/>
            <a:ext cx="311223" cy="1298709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014F048-12F0-7172-15D1-8C488DDB88DE}"/>
              </a:ext>
            </a:extLst>
          </p:cNvPr>
          <p:cNvCxnSpPr>
            <a:cxnSpLocks/>
          </p:cNvCxnSpPr>
          <p:nvPr/>
        </p:nvCxnSpPr>
        <p:spPr>
          <a:xfrm flipV="1">
            <a:off x="9588740" y="2130501"/>
            <a:ext cx="1106734" cy="944379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E58771C-10DB-250F-91A3-576FF1D30E4C}"/>
              </a:ext>
            </a:extLst>
          </p:cNvPr>
          <p:cNvCxnSpPr>
            <a:cxnSpLocks/>
            <a:endCxn id="55" idx="2"/>
          </p:cNvCxnSpPr>
          <p:nvPr/>
        </p:nvCxnSpPr>
        <p:spPr>
          <a:xfrm>
            <a:off x="9602997" y="3057524"/>
            <a:ext cx="1236775" cy="185574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B44D85D5-ABC2-D607-9409-23F9C6EA03A7}"/>
              </a:ext>
            </a:extLst>
          </p:cNvPr>
          <p:cNvCxnSpPr>
            <a:cxnSpLocks/>
          </p:cNvCxnSpPr>
          <p:nvPr/>
        </p:nvCxnSpPr>
        <p:spPr>
          <a:xfrm>
            <a:off x="9609041" y="3063273"/>
            <a:ext cx="658409" cy="1217207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13EAB802-F56D-A8B0-005F-FB2ADF7129CD}"/>
              </a:ext>
            </a:extLst>
          </p:cNvPr>
          <p:cNvCxnSpPr>
            <a:cxnSpLocks/>
            <a:stCxn id="61" idx="2"/>
          </p:cNvCxnSpPr>
          <p:nvPr/>
        </p:nvCxnSpPr>
        <p:spPr>
          <a:xfrm flipH="1">
            <a:off x="9273698" y="3142729"/>
            <a:ext cx="346834" cy="110314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F8305C07-3032-A81B-77E6-AD1B106D8E30}"/>
              </a:ext>
            </a:extLst>
          </p:cNvPr>
          <p:cNvCxnSpPr>
            <a:cxnSpLocks/>
          </p:cNvCxnSpPr>
          <p:nvPr/>
        </p:nvCxnSpPr>
        <p:spPr>
          <a:xfrm flipH="1">
            <a:off x="8425444" y="3074880"/>
            <a:ext cx="1140761" cy="649954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3FC84433-9A0A-3A74-7057-9727E300EA26}"/>
              </a:ext>
            </a:extLst>
          </p:cNvPr>
          <p:cNvCxnSpPr>
            <a:cxnSpLocks/>
            <a:endCxn id="53" idx="6"/>
          </p:cNvCxnSpPr>
          <p:nvPr/>
        </p:nvCxnSpPr>
        <p:spPr>
          <a:xfrm flipH="1" flipV="1">
            <a:off x="8274923" y="2740317"/>
            <a:ext cx="1300913" cy="334118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C6796711-E339-780C-5060-476E8B2A08A4}"/>
              </a:ext>
            </a:extLst>
          </p:cNvPr>
          <p:cNvSpPr txBox="1"/>
          <p:nvPr/>
        </p:nvSpPr>
        <p:spPr>
          <a:xfrm>
            <a:off x="2909089" y="4535220"/>
            <a:ext cx="48196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625.43(D)(2) Disconnect as Emergency Shutoff Device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>
              <a:solidFill>
                <a:srgbClr val="FFFF00"/>
              </a:solidFill>
              <a:latin typeface="Tw Cen MT" panose="020B0602020104020603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The disconnecting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means in 625.43(C) may be used to comply with this section if it complies with 625.43(D)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3" name="&quot;Not Allowed&quot; Symbol 52">
            <a:extLst>
              <a:ext uri="{FF2B5EF4-FFF2-40B4-BE49-F238E27FC236}">
                <a16:creationId xmlns:a16="http://schemas.microsoft.com/office/drawing/2014/main" id="{61230548-5AB6-BF02-3053-90CA932AEF96}"/>
              </a:ext>
            </a:extLst>
          </p:cNvPr>
          <p:cNvSpPr/>
          <p:nvPr/>
        </p:nvSpPr>
        <p:spPr>
          <a:xfrm>
            <a:off x="8048586" y="2614181"/>
            <a:ext cx="226337" cy="252272"/>
          </a:xfrm>
          <a:prstGeom prst="noSmoking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&quot;Not Allowed&quot; Symbol 53">
            <a:extLst>
              <a:ext uri="{FF2B5EF4-FFF2-40B4-BE49-F238E27FC236}">
                <a16:creationId xmlns:a16="http://schemas.microsoft.com/office/drawing/2014/main" id="{11867618-D7EA-F538-43B5-2548B95D27B9}"/>
              </a:ext>
            </a:extLst>
          </p:cNvPr>
          <p:cNvSpPr/>
          <p:nvPr/>
        </p:nvSpPr>
        <p:spPr>
          <a:xfrm>
            <a:off x="9117116" y="4225084"/>
            <a:ext cx="226337" cy="252272"/>
          </a:xfrm>
          <a:prstGeom prst="noSmoking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&quot;Not Allowed&quot; Symbol 54">
            <a:extLst>
              <a:ext uri="{FF2B5EF4-FFF2-40B4-BE49-F238E27FC236}">
                <a16:creationId xmlns:a16="http://schemas.microsoft.com/office/drawing/2014/main" id="{7DF113A1-711B-7D1B-800F-94AB92FA9CD3}"/>
              </a:ext>
            </a:extLst>
          </p:cNvPr>
          <p:cNvSpPr/>
          <p:nvPr/>
        </p:nvSpPr>
        <p:spPr>
          <a:xfrm>
            <a:off x="10839772" y="3116962"/>
            <a:ext cx="226337" cy="252272"/>
          </a:xfrm>
          <a:prstGeom prst="noSmoking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&quot;Not Allowed&quot; Symbol 55">
            <a:extLst>
              <a:ext uri="{FF2B5EF4-FFF2-40B4-BE49-F238E27FC236}">
                <a16:creationId xmlns:a16="http://schemas.microsoft.com/office/drawing/2014/main" id="{60F02DB2-74C5-DC5E-A47F-CFB166037A0F}"/>
              </a:ext>
            </a:extLst>
          </p:cNvPr>
          <p:cNvSpPr/>
          <p:nvPr/>
        </p:nvSpPr>
        <p:spPr>
          <a:xfrm>
            <a:off x="9786794" y="1463823"/>
            <a:ext cx="226337" cy="252272"/>
          </a:xfrm>
          <a:prstGeom prst="noSmoking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7" name="&quot;Not Allowed&quot; Symbol 56">
            <a:extLst>
              <a:ext uri="{FF2B5EF4-FFF2-40B4-BE49-F238E27FC236}">
                <a16:creationId xmlns:a16="http://schemas.microsoft.com/office/drawing/2014/main" id="{3B01F941-179B-EFF2-3EC6-81920778E678}"/>
              </a:ext>
            </a:extLst>
          </p:cNvPr>
          <p:cNvSpPr/>
          <p:nvPr/>
        </p:nvSpPr>
        <p:spPr>
          <a:xfrm>
            <a:off x="8597715" y="1610787"/>
            <a:ext cx="226337" cy="252272"/>
          </a:xfrm>
          <a:prstGeom prst="noSmoking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&quot;Not Allowed&quot; Symbol 57">
            <a:extLst>
              <a:ext uri="{FF2B5EF4-FFF2-40B4-BE49-F238E27FC236}">
                <a16:creationId xmlns:a16="http://schemas.microsoft.com/office/drawing/2014/main" id="{AD5B7D54-C9B6-30D9-C16D-B91DA708E934}"/>
              </a:ext>
            </a:extLst>
          </p:cNvPr>
          <p:cNvSpPr/>
          <p:nvPr/>
        </p:nvSpPr>
        <p:spPr>
          <a:xfrm>
            <a:off x="8196085" y="3641955"/>
            <a:ext cx="226337" cy="252272"/>
          </a:xfrm>
          <a:prstGeom prst="noSmoking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8A4A939-462E-DD26-39AD-F7901B52E2EC}"/>
              </a:ext>
            </a:extLst>
          </p:cNvPr>
          <p:cNvSpPr txBox="1"/>
          <p:nvPr/>
        </p:nvSpPr>
        <p:spPr>
          <a:xfrm>
            <a:off x="9178744" y="2773397"/>
            <a:ext cx="883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20’ Min</a:t>
            </a:r>
          </a:p>
        </p:txBody>
      </p:sp>
      <p:sp>
        <p:nvSpPr>
          <p:cNvPr id="74" name="&quot;Not Allowed&quot; Symbol 73">
            <a:extLst>
              <a:ext uri="{FF2B5EF4-FFF2-40B4-BE49-F238E27FC236}">
                <a16:creationId xmlns:a16="http://schemas.microsoft.com/office/drawing/2014/main" id="{733DD5F1-805C-2DFE-DFE4-F7821D8DE0F5}"/>
              </a:ext>
            </a:extLst>
          </p:cNvPr>
          <p:cNvSpPr/>
          <p:nvPr/>
        </p:nvSpPr>
        <p:spPr>
          <a:xfrm>
            <a:off x="9811627" y="2982669"/>
            <a:ext cx="226337" cy="252272"/>
          </a:xfrm>
          <a:prstGeom prst="noSmoking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&quot;Not Allowed&quot; Symbol 74">
            <a:extLst>
              <a:ext uri="{FF2B5EF4-FFF2-40B4-BE49-F238E27FC236}">
                <a16:creationId xmlns:a16="http://schemas.microsoft.com/office/drawing/2014/main" id="{6C6E6FEB-C305-1039-44B7-50918B9AF433}"/>
              </a:ext>
            </a:extLst>
          </p:cNvPr>
          <p:cNvSpPr/>
          <p:nvPr/>
        </p:nvSpPr>
        <p:spPr>
          <a:xfrm>
            <a:off x="9647693" y="3198489"/>
            <a:ext cx="226337" cy="252272"/>
          </a:xfrm>
          <a:prstGeom prst="noSmoking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6" name="&quot;Not Allowed&quot; Symbol 75">
            <a:extLst>
              <a:ext uri="{FF2B5EF4-FFF2-40B4-BE49-F238E27FC236}">
                <a16:creationId xmlns:a16="http://schemas.microsoft.com/office/drawing/2014/main" id="{73BC661A-2782-3A60-913B-24AF5EB30AB6}"/>
              </a:ext>
            </a:extLst>
          </p:cNvPr>
          <p:cNvSpPr/>
          <p:nvPr/>
        </p:nvSpPr>
        <p:spPr>
          <a:xfrm>
            <a:off x="9421356" y="3206767"/>
            <a:ext cx="226337" cy="252272"/>
          </a:xfrm>
          <a:prstGeom prst="noSmoking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72CD3094-85E7-5478-5A5F-795042139F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865"/>
          <a:stretch>
            <a:fillRect/>
          </a:stretch>
        </p:blipFill>
        <p:spPr>
          <a:xfrm>
            <a:off x="7614546" y="1162051"/>
            <a:ext cx="4168448" cy="35586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77548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0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500"/>
                            </p:stCondLst>
                            <p:childTnLst>
                              <p:par>
                                <p:cTn id="93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15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6000"/>
                            </p:stCondLst>
                            <p:childTnLst>
                              <p:par>
                                <p:cTn id="121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6" grpId="0"/>
      <p:bldP spid="13" grpId="0"/>
      <p:bldP spid="15" grpId="0"/>
      <p:bldP spid="17" grpId="0"/>
      <p:bldP spid="27" grpId="0"/>
      <p:bldP spid="52" grpId="0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61" grpId="0"/>
      <p:bldP spid="74" grpId="0" animBg="1"/>
      <p:bldP spid="75" grpId="0" animBg="1"/>
      <p:bldP spid="7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DEADC0-E5F6-094B-B32C-94BD4513F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9191D-6E28-10E9-3F91-51A2A8ECF7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818B0-5448-D1F8-8811-DC3F168B9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75D072-F694-B122-A81C-03343B52E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AF6F60-B7D0-49C1-F2E5-36604101D5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710D990-923F-3765-8B38-BC1F9736842C}"/>
              </a:ext>
            </a:extLst>
          </p:cNvPr>
          <p:cNvSpPr txBox="1"/>
          <p:nvPr/>
        </p:nvSpPr>
        <p:spPr>
          <a:xfrm>
            <a:off x="2914650" y="1162050"/>
            <a:ext cx="48196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</a:t>
            </a:r>
            <a:r>
              <a:rPr lang="en-US" dirty="0">
                <a:latin typeface="Tw Cen MT" panose="020B0602020104020603"/>
              </a:rPr>
              <a:t> 625 Electric Vehicle Power Transfer Systems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lvl="0" defTabSz="457200"/>
            <a:r>
              <a:rPr lang="en-US" noProof="0" dirty="0"/>
              <a:t>625.44 Equipment Connection</a:t>
            </a:r>
          </a:p>
          <a:p>
            <a:pPr lvl="0" defTabSz="457200"/>
            <a:endParaRPr kumimoji="0" lang="en-US" sz="18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lvl="0" defTabSz="457200"/>
            <a:r>
              <a:rPr lang="en-US" dirty="0">
                <a:solidFill>
                  <a:prstClr val="white"/>
                </a:solidFill>
                <a:latin typeface="Tw Cen MT" panose="020B0602020104020603"/>
              </a:rPr>
              <a:t>Receptacles for EVSE must be listed for that use, 480v receptacles permitted, and 50A receptacle not permitted with 40A circuit.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18CC191C-05EE-D040-50C0-730027EF7D7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88543" y="339027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740720F-3B15-0627-36F8-61CE0A9602B7}"/>
              </a:ext>
            </a:extLst>
          </p:cNvPr>
          <p:cNvSpPr txBox="1"/>
          <p:nvPr/>
        </p:nvSpPr>
        <p:spPr>
          <a:xfrm>
            <a:off x="2923371" y="3227841"/>
            <a:ext cx="48998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w Cen MT" panose="020B0602020104020603"/>
              </a:rPr>
              <a:t>625.44 Equipment Connection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latin typeface="Tw Cen MT" panose="020B0602020104020603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w Cen MT" panose="020B0602020104020603"/>
              </a:rPr>
              <a:t>A method described in 625.44(A), (B), or (C) is required for all EVSE and WPTE. Attachment plugs must be rated no less than 125 percent of the rating of the equipment. </a:t>
            </a: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A 50A receptacle is not allowed on a 40A circuit.</a:t>
            </a:r>
            <a:endParaRPr lang="en-US" dirty="0">
              <a:solidFill>
                <a:srgbClr val="FFFF00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29C3F05-B88A-217F-6312-DDB3BCE275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139" r="9741"/>
          <a:stretch>
            <a:fillRect/>
          </a:stretch>
        </p:blipFill>
        <p:spPr>
          <a:xfrm>
            <a:off x="7635711" y="1092287"/>
            <a:ext cx="4202600" cy="3628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859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0FBB3-9691-7C76-715E-9813466ED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D1D91-F73D-B18E-7413-F4A9E75E5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9C9FB-D337-C28E-DD80-06749AA38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CC6B8E-2CEA-1C86-F946-C8117C5ED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4FBB42F-8A8A-FDC2-1D53-16006A9A9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0FB7953-C87A-021F-C16C-75F75EAF5E0C}"/>
              </a:ext>
            </a:extLst>
          </p:cNvPr>
          <p:cNvSpPr txBox="1"/>
          <p:nvPr/>
        </p:nvSpPr>
        <p:spPr>
          <a:xfrm>
            <a:off x="2914650" y="1162050"/>
            <a:ext cx="4819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</a:t>
            </a:r>
            <a:r>
              <a:rPr lang="en-US" dirty="0">
                <a:latin typeface="Tw Cen MT" panose="020B0602020104020603"/>
              </a:rPr>
              <a:t> 625 Electric Vehicle Power Transfer Systems</a:t>
            </a:r>
          </a:p>
        </p:txBody>
      </p:sp>
      <p:sp>
        <p:nvSpPr>
          <p:cNvPr id="12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0C87C0A7-BFC2-0D19-E064-09C4842E52C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88543" y="339027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56B1E6-A084-9B52-5B43-3644FFA41ACA}"/>
              </a:ext>
            </a:extLst>
          </p:cNvPr>
          <p:cNvSpPr txBox="1"/>
          <p:nvPr/>
        </p:nvSpPr>
        <p:spPr>
          <a:xfrm>
            <a:off x="2923371" y="1598226"/>
            <a:ext cx="489989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w Cen MT" panose="020B0602020104020603"/>
              </a:rPr>
              <a:t>625.44(A) Portable Equipment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w Cen MT" panose="020B0602020104020603"/>
              </a:rPr>
              <a:t>Portable equipment must use one or more of these receptacle types: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w Cen MT" panose="020B0602020104020603"/>
              </a:rPr>
              <a:t>(1) A 2-pole, 3-wire, single phase, nonlocking receptacle rated 125v or 250v and (a) 15A or 20A, </a:t>
            </a: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or (b) 30A or 50A and listed for EVSE and WPTE use.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F7626A2-71F4-6BB2-1080-B08D844645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094" t="13101" r="24094" b="16000"/>
          <a:stretch>
            <a:fillRect/>
          </a:stretch>
        </p:blipFill>
        <p:spPr>
          <a:xfrm>
            <a:off x="9603159" y="791266"/>
            <a:ext cx="2113211" cy="30912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13E489-16CE-6B1B-F98D-E3C6128D8CD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076" t="15757" r="26924" b="13195"/>
          <a:stretch>
            <a:fillRect/>
          </a:stretch>
        </p:blipFill>
        <p:spPr>
          <a:xfrm>
            <a:off x="7823263" y="2518446"/>
            <a:ext cx="2090750" cy="30947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462DD30E-30B1-CE1D-FFAD-FD2E9D97990E}"/>
              </a:ext>
            </a:extLst>
          </p:cNvPr>
          <p:cNvSpPr/>
          <p:nvPr/>
        </p:nvSpPr>
        <p:spPr>
          <a:xfrm>
            <a:off x="9014160" y="3275254"/>
            <a:ext cx="616911" cy="607274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&quot;Not Allowed&quot; Symbol 14">
            <a:extLst>
              <a:ext uri="{FF2B5EF4-FFF2-40B4-BE49-F238E27FC236}">
                <a16:creationId xmlns:a16="http://schemas.microsoft.com/office/drawing/2014/main" id="{61EC1FC9-C117-B331-65FA-1FE9DAB28D4A}"/>
              </a:ext>
            </a:extLst>
          </p:cNvPr>
          <p:cNvSpPr/>
          <p:nvPr/>
        </p:nvSpPr>
        <p:spPr>
          <a:xfrm>
            <a:off x="10783424" y="1522810"/>
            <a:ext cx="651850" cy="719461"/>
          </a:xfrm>
          <a:prstGeom prst="noSmoking">
            <a:avLst>
              <a:gd name="adj" fmla="val 13168"/>
            </a:avLst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FC6ABE-5173-7313-E339-F660EB0F2DE1}"/>
              </a:ext>
            </a:extLst>
          </p:cNvPr>
          <p:cNvSpPr txBox="1"/>
          <p:nvPr/>
        </p:nvSpPr>
        <p:spPr>
          <a:xfrm>
            <a:off x="2921865" y="4059252"/>
            <a:ext cx="4899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w Cen MT" panose="020B0602020104020603"/>
              </a:rPr>
              <a:t>(2) A </a:t>
            </a: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3-pole, 4-wire</a:t>
            </a:r>
            <a:r>
              <a:rPr lang="en-US" dirty="0">
                <a:latin typeface="Tw Cen MT" panose="020B0602020104020603"/>
              </a:rPr>
              <a:t>, single phase, nonlocking receptacle rated 125v/250v and (a) 15A or 20A, </a:t>
            </a: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or (b) 30A, 50A, or 60A and listed for EVSE and WPTE use.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B133D30-F82B-E1DF-77A2-F319AF4202FA}"/>
              </a:ext>
            </a:extLst>
          </p:cNvPr>
          <p:cNvSpPr txBox="1"/>
          <p:nvPr/>
        </p:nvSpPr>
        <p:spPr>
          <a:xfrm>
            <a:off x="2929413" y="5144151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w Cen MT" panose="020B0602020104020603"/>
              </a:rPr>
              <a:t>(3) A 2-pole, 3-wire, single phase, nonlocking receptacle rated 277v and (a) 15A or 20A, or (b) 30A or 50A </a:t>
            </a: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and listed for ESVE and WPTE use.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</p:spTree>
    <p:extLst>
      <p:ext uri="{BB962C8B-B14F-4D97-AF65-F5344CB8AC3E}">
        <p14:creationId xmlns:p14="http://schemas.microsoft.com/office/powerpoint/2010/main" val="3462953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8" grpId="0" animBg="1"/>
      <p:bldP spid="15" grpId="0" animBg="1"/>
      <p:bldP spid="16" grpId="0"/>
      <p:bldP spid="1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899452-4BAB-EB06-48DC-79D8E2AFB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4AE5C-A215-C035-BB2F-DEFB10CCE1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A8BB3F-0187-4213-E94F-F3242064F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918DB0-93E3-1F91-4DFE-307052AC1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FD1DEE-A5F3-B017-8047-C651B35DC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2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63ACFF80-5E71-909E-5E07-F00868336F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88543" y="339027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183FDA-707A-E7BC-0C07-6F09EDC86A88}"/>
              </a:ext>
            </a:extLst>
          </p:cNvPr>
          <p:cNvSpPr txBox="1"/>
          <p:nvPr/>
        </p:nvSpPr>
        <p:spPr>
          <a:xfrm>
            <a:off x="2923371" y="1154614"/>
            <a:ext cx="489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w Cen MT" panose="020B0602020104020603"/>
              </a:rPr>
              <a:t>(4) A 2-pole, 3-wire, receptacle rated 60v dc and 15A or 20A.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BF80C60-2A51-6273-1E9C-2B62DB148F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094" t="13101" r="24094" b="16000"/>
          <a:stretch>
            <a:fillRect/>
          </a:stretch>
        </p:blipFill>
        <p:spPr>
          <a:xfrm>
            <a:off x="9603159" y="791266"/>
            <a:ext cx="2113211" cy="30912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6E8BCE5-431B-98C7-9912-00F1A63B41D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076" t="15757" r="26924" b="13195"/>
          <a:stretch>
            <a:fillRect/>
          </a:stretch>
        </p:blipFill>
        <p:spPr>
          <a:xfrm>
            <a:off x="7823263" y="2518446"/>
            <a:ext cx="2090750" cy="30947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EC8D5925-64F9-CA38-53A3-B58EB1A632DE}"/>
              </a:ext>
            </a:extLst>
          </p:cNvPr>
          <p:cNvSpPr/>
          <p:nvPr/>
        </p:nvSpPr>
        <p:spPr>
          <a:xfrm>
            <a:off x="9014160" y="3275254"/>
            <a:ext cx="616911" cy="607274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&quot;Not Allowed&quot; Symbol 14">
            <a:extLst>
              <a:ext uri="{FF2B5EF4-FFF2-40B4-BE49-F238E27FC236}">
                <a16:creationId xmlns:a16="http://schemas.microsoft.com/office/drawing/2014/main" id="{A8E75813-37B4-7B7F-FC12-C8A6E2118ADB}"/>
              </a:ext>
            </a:extLst>
          </p:cNvPr>
          <p:cNvSpPr/>
          <p:nvPr/>
        </p:nvSpPr>
        <p:spPr>
          <a:xfrm>
            <a:off x="10783424" y="1522810"/>
            <a:ext cx="651850" cy="719461"/>
          </a:xfrm>
          <a:prstGeom prst="noSmoking">
            <a:avLst>
              <a:gd name="adj" fmla="val 13168"/>
            </a:avLst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793E61B-7305-E4E0-ED18-CF1278C6BC29}"/>
              </a:ext>
            </a:extLst>
          </p:cNvPr>
          <p:cNvSpPr txBox="1"/>
          <p:nvPr/>
        </p:nvSpPr>
        <p:spPr>
          <a:xfrm>
            <a:off x="2921865" y="1723465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(5) A 3-pole, 4-wire, three-phase, locking-type, pin-and-sleeve receptacle rated 277/480v and 60A or 100A.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B4B212-0CA8-E4C8-E3FB-71B26A67D5B2}"/>
              </a:ext>
            </a:extLst>
          </p:cNvPr>
          <p:cNvSpPr txBox="1"/>
          <p:nvPr/>
        </p:nvSpPr>
        <p:spPr>
          <a:xfrm>
            <a:off x="2920358" y="2563926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w Cen MT" panose="020B0602020104020603"/>
              </a:rPr>
              <a:t>625.44(B) Hand Fastened Equipment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w Cen MT" panose="020B0602020104020603"/>
              </a:rPr>
              <a:t>The same options as 625.44(A), and: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6610D3-C720-4668-B42F-AF43E3A420F7}"/>
              </a:ext>
            </a:extLst>
          </p:cNvPr>
          <p:cNvSpPr txBox="1"/>
          <p:nvPr/>
        </p:nvSpPr>
        <p:spPr>
          <a:xfrm>
            <a:off x="2927905" y="3422496"/>
            <a:ext cx="4899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(4) A 2-pole, 3-wire, single-phase, nonlocking receptacle rated 277v and (a) 15A or 20A, or (b) 30A, 50A, or 60A and listed for ESVE and WPTE use.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0BA9F6-ACA3-E794-1AB0-C49C6427153B}"/>
              </a:ext>
            </a:extLst>
          </p:cNvPr>
          <p:cNvSpPr txBox="1"/>
          <p:nvPr/>
        </p:nvSpPr>
        <p:spPr>
          <a:xfrm>
            <a:off x="2926401" y="4507395"/>
            <a:ext cx="4899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defRPr/>
            </a:pP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(5) </a:t>
            </a:r>
            <a:r>
              <a:rPr lang="en-US" dirty="0">
                <a:solidFill>
                  <a:srgbClr val="FFFF00"/>
                </a:solidFill>
              </a:rPr>
              <a:t>A 3-pole, 4-wire, three-phase, nonlocking receptacle rated 120/208v and (a) 15A or 20A, or (b) 30A, 50A, or 60A and listed for EVSE and WPTE use.</a:t>
            </a: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525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8" grpId="0" animBg="1"/>
      <p:bldP spid="15" grpId="0" animBg="1"/>
      <p:bldP spid="16" grpId="0"/>
      <p:bldP spid="3" grpId="0"/>
      <p:bldP spid="6" grpId="0"/>
      <p:bldP spid="1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CFC0A-902B-C566-93B2-F81967CB4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55D74-44E0-94C0-A524-9FD6E587E3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6C8B93-1175-9240-54DF-054F76A2F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078316-52E0-80D7-600A-3F4CD40F7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F52BA37-4F48-965E-8973-AB486D04E2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2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38199349-3E12-A797-71BA-46A0E88113D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88543" y="339027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55B3C8-1F19-53A2-C50B-8919C6C740AE}"/>
              </a:ext>
            </a:extLst>
          </p:cNvPr>
          <p:cNvSpPr txBox="1"/>
          <p:nvPr/>
        </p:nvSpPr>
        <p:spPr>
          <a:xfrm>
            <a:off x="2923371" y="1154614"/>
            <a:ext cx="4899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w Cen MT" panose="020B0602020104020603"/>
              </a:rPr>
              <a:t>625.44(C) </a:t>
            </a: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Securely Fastened in Place Equipment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w Cen MT" panose="020B0602020104020603"/>
              </a:rPr>
              <a:t>All others must be </a:t>
            </a: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securely</a:t>
            </a:r>
            <a:r>
              <a:rPr lang="en-US" dirty="0">
                <a:latin typeface="Tw Cen MT" panose="020B0602020104020603"/>
              </a:rPr>
              <a:t> fastened in place and may not be cord-and-plug connected.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</p:spTree>
    <p:extLst>
      <p:ext uri="{BB962C8B-B14F-4D97-AF65-F5344CB8AC3E}">
        <p14:creationId xmlns:p14="http://schemas.microsoft.com/office/powerpoint/2010/main" val="3662149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572B5-A600-44D9-4DEB-D2F06A79B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5F101-430E-F61B-1593-74E308D865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C7C726-00F4-E9AB-8E5F-0A4CC161D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F4EFB6-D6DE-9CAC-2FAC-C1BA6F44A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DFFDA94-B206-6463-8927-CF5DE3ED81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F2CD300-7777-9A1E-CAFD-45B498295245}"/>
              </a:ext>
            </a:extLst>
          </p:cNvPr>
          <p:cNvSpPr txBox="1"/>
          <p:nvPr/>
        </p:nvSpPr>
        <p:spPr>
          <a:xfrm>
            <a:off x="2914650" y="1162050"/>
            <a:ext cx="48196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</a:t>
            </a:r>
            <a:r>
              <a:rPr lang="en-US" dirty="0">
                <a:latin typeface="Tw Cen MT" panose="020B0602020104020603"/>
              </a:rPr>
              <a:t> 680.26 Equipotential Bonding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lvl="0" defTabSz="457200"/>
            <a:r>
              <a:rPr lang="en-US" noProof="0" dirty="0"/>
              <a:t>Requirements revised depending on version of 2023 NEC used due Tentative Interim Amendment (TIA) issued </a:t>
            </a:r>
            <a:r>
              <a:rPr lang="en-US" dirty="0"/>
              <a:t>April 10, 2023.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8BA13C3B-A6D7-0E1C-F962-94F837D8308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4480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9F17520-FA74-0840-0D0B-2EC66A645599}"/>
              </a:ext>
            </a:extLst>
          </p:cNvPr>
          <p:cNvSpPr txBox="1"/>
          <p:nvPr/>
        </p:nvSpPr>
        <p:spPr>
          <a:xfrm>
            <a:off x="2914650" y="2697145"/>
            <a:ext cx="48998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w Cen MT" panose="020B0602020104020603"/>
              </a:rPr>
              <a:t>680.26(A) Performance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rgbClr val="FFFF00"/>
              </a:solidFill>
              <a:latin typeface="Tw Cen MT" panose="020B0602020104020603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w Cen MT" panose="020B0602020104020603"/>
              </a:rPr>
              <a:t>The equipotential bonding required by680.26(B) and (C) to reduce voltage gradients in the pool area shall be installed for pools with or without associated electrical equipment related to the pool.</a:t>
            </a:r>
            <a:endParaRPr lang="en-US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EE9CF6-9D99-B364-F726-CF34E20BD8F5}"/>
              </a:ext>
            </a:extLst>
          </p:cNvPr>
          <p:cNvSpPr txBox="1"/>
          <p:nvPr/>
        </p:nvSpPr>
        <p:spPr>
          <a:xfrm>
            <a:off x="2931341" y="4390874"/>
            <a:ext cx="48998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Info Note: See ANSI C2, National Electrical Safety Code ® for information regarding voltage gradients on the line side of the service point. Some causes of voltage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 gradients are not within the scope of the NEC.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FED15-0754-1770-1355-E62ED7507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0991" y="1109964"/>
            <a:ext cx="4069765" cy="3108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596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D3200-2DCC-D2D7-D000-503E4D7515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CA43D-9A12-105A-2E16-FB2A0D21A0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EA79AA-2C4A-7C59-502E-56A0F3B00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Thursday, July 23,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E8F86D-6F8B-BAC5-77DA-EF8ABAF23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063048B-04E5-645B-2A5F-3849C6B65F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03F099F-AE0A-63A8-26A5-08646B128E0D}"/>
              </a:ext>
            </a:extLst>
          </p:cNvPr>
          <p:cNvSpPr txBox="1"/>
          <p:nvPr/>
        </p:nvSpPr>
        <p:spPr>
          <a:xfrm>
            <a:off x="2914650" y="1162050"/>
            <a:ext cx="4819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680.26(B) Bonded Parts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8735D816-8A72-467B-3E3A-F1A1A76E4E7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4480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B1B716F-D9FE-35F8-A257-90478E40A723}"/>
              </a:ext>
            </a:extLst>
          </p:cNvPr>
          <p:cNvSpPr txBox="1"/>
          <p:nvPr/>
        </p:nvSpPr>
        <p:spPr>
          <a:xfrm>
            <a:off x="2914650" y="1484295"/>
            <a:ext cx="4899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w Cen MT" panose="020B0602020104020603"/>
              </a:rPr>
              <a:t>The bonded parts specified in (B)(1) through (B)(7) must be bonded together with one or more of these methods:</a:t>
            </a:r>
            <a:endParaRPr lang="en-US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4B89B2-1649-35CB-ACD8-6358A59C1CA3}"/>
              </a:ext>
            </a:extLst>
          </p:cNvPr>
          <p:cNvSpPr txBox="1"/>
          <p:nvPr/>
        </p:nvSpPr>
        <p:spPr>
          <a:xfrm>
            <a:off x="2931341" y="2358874"/>
            <a:ext cx="489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(1) Solid copper or 40 percent copper-clad steel conductors. The conductor: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BF85FA6-35D8-DFA4-C1BB-288ECFD7C1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0991" y="1109964"/>
            <a:ext cx="4069765" cy="310865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C1A37BC-DB8E-95C9-DB69-DF36AF40B1D1}"/>
              </a:ext>
            </a:extLst>
          </p:cNvPr>
          <p:cNvSpPr txBox="1"/>
          <p:nvPr/>
        </p:nvSpPr>
        <p:spPr>
          <a:xfrm>
            <a:off x="2924991" y="2917674"/>
            <a:ext cx="489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a. Must be insulated, covered, or bare, not smaller than 8awg,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617BFD-25B3-B78D-423C-B691072FFACD}"/>
              </a:ext>
            </a:extLst>
          </p:cNvPr>
          <p:cNvSpPr txBox="1"/>
          <p:nvPr/>
        </p:nvSpPr>
        <p:spPr>
          <a:xfrm>
            <a:off x="2924991" y="3463774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b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. Is not required to connect to any grounding electrodes, service equipment, or remote panelboard enclosures, and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8B55CD-5791-C54D-0BA7-82EDF4D50210}"/>
              </a:ext>
            </a:extLst>
          </p:cNvPr>
          <p:cNvSpPr txBox="1"/>
          <p:nvPr/>
        </p:nvSpPr>
        <p:spPr>
          <a:xfrm>
            <a:off x="2924991" y="4282924"/>
            <a:ext cx="489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>
                <a:solidFill>
                  <a:srgbClr val="FFFF00"/>
                </a:solidFill>
                <a:latin typeface="Tw Cen MT" panose="020B0602020104020603"/>
              </a:rPr>
              <a:t>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. May circle the pool and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 be used for bonding other items around the pool.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8F6759B-7EDD-0D22-D774-26DF9B93A4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7009" y="2288374"/>
            <a:ext cx="2568772" cy="193024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9DD02FF-F157-FC10-4BB0-5AB64E04E6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1233" y="1208465"/>
            <a:ext cx="1829407" cy="10519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E84E8CD5-55B5-6056-A84A-4DCA116CEEBC}"/>
              </a:ext>
            </a:extLst>
          </p:cNvPr>
          <p:cNvSpPr/>
          <p:nvPr/>
        </p:nvSpPr>
        <p:spPr>
          <a:xfrm>
            <a:off x="10680700" y="3333750"/>
            <a:ext cx="393700" cy="419100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8917CD3-E783-B2AC-D379-084297A39941}"/>
              </a:ext>
            </a:extLst>
          </p:cNvPr>
          <p:cNvSpPr txBox="1"/>
          <p:nvPr/>
        </p:nvSpPr>
        <p:spPr>
          <a:xfrm>
            <a:off x="2924991" y="4835374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>
                <a:solidFill>
                  <a:srgbClr val="FFFF00"/>
                </a:solidFill>
                <a:latin typeface="Tw Cen MT" panose="020B0602020104020603"/>
              </a:rPr>
              <a:t>(2) RMC that is corrosive resistant or brass.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846247B-5CF8-0FBF-8F9E-6D86AE80AFF1}"/>
              </a:ext>
            </a:extLst>
          </p:cNvPr>
          <p:cNvSpPr txBox="1"/>
          <p:nvPr/>
        </p:nvSpPr>
        <p:spPr>
          <a:xfrm>
            <a:off x="2924991" y="5108424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>
                <a:solidFill>
                  <a:srgbClr val="FFFF00"/>
                </a:solidFill>
                <a:latin typeface="Tw Cen MT" panose="020B0602020104020603"/>
              </a:rPr>
              <a:t>(3) Structural reinforcing steel.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7A2C5F2-B1C2-BED5-28B9-3784EB8E778C}"/>
              </a:ext>
            </a:extLst>
          </p:cNvPr>
          <p:cNvSpPr txBox="1"/>
          <p:nvPr/>
        </p:nvSpPr>
        <p:spPr>
          <a:xfrm>
            <a:off x="2924991" y="5375124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>
                <a:solidFill>
                  <a:srgbClr val="FFFF00"/>
                </a:solidFill>
                <a:latin typeface="Tw Cen MT" panose="020B0602020104020603"/>
              </a:rPr>
              <a:t>(4) Steel welded wire.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790041D-1698-3E39-C98E-BAA00C823A09}"/>
              </a:ext>
            </a:extLst>
          </p:cNvPr>
          <p:cNvSpPr txBox="1"/>
          <p:nvPr/>
        </p:nvSpPr>
        <p:spPr>
          <a:xfrm>
            <a:off x="2924991" y="5648174"/>
            <a:ext cx="489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>
                <a:solidFill>
                  <a:srgbClr val="FFFF00"/>
                </a:solidFill>
                <a:latin typeface="Tw Cen MT" panose="020B0602020104020603"/>
              </a:rPr>
              <a:t>All connections must comply with 250.8 and 680.7(C).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</p:spTree>
    <p:extLst>
      <p:ext uri="{BB962C8B-B14F-4D97-AF65-F5344CB8AC3E}">
        <p14:creationId xmlns:p14="http://schemas.microsoft.com/office/powerpoint/2010/main" val="1635243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3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6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9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2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3" grpId="0"/>
      <p:bldP spid="20" grpId="0"/>
      <p:bldP spid="23" grpId="0"/>
      <p:bldP spid="6" grpId="0"/>
      <p:bldP spid="14" grpId="0" animBg="1"/>
      <p:bldP spid="35" grpId="0"/>
      <p:bldP spid="36" grpId="0"/>
      <p:bldP spid="37" grpId="0"/>
      <p:bldP spid="38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321E9F-40BF-1F56-CDF4-6849D6312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F48E6-E12F-118E-71D4-ADFF459B6B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6E31DA-162E-019F-BFD3-ED4020CAB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29,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291CBA-F64D-121F-A374-22A59E4B5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89B86C-C958-DDE2-1157-3B42F051D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3D9822C-26E6-7A89-3CB1-97F129D90ADA}"/>
              </a:ext>
            </a:extLst>
          </p:cNvPr>
          <p:cNvSpPr txBox="1"/>
          <p:nvPr/>
        </p:nvSpPr>
        <p:spPr>
          <a:xfrm>
            <a:off x="2914650" y="1162050"/>
            <a:ext cx="4819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680.26(B) Bonded Parts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359BF43B-5F2F-C9F8-D246-40D268DB76B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4480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BEA73D4-586A-2035-0AA6-64FBDE4E96CD}"/>
              </a:ext>
            </a:extLst>
          </p:cNvPr>
          <p:cNvSpPr txBox="1"/>
          <p:nvPr/>
        </p:nvSpPr>
        <p:spPr>
          <a:xfrm>
            <a:off x="2914650" y="1484295"/>
            <a:ext cx="4899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w Cen MT" panose="020B0602020104020603"/>
              </a:rPr>
              <a:t>The bonded parts specified in (B)(1) through (B)(7) must be bonded together with one or more of these methods:</a:t>
            </a:r>
            <a:endParaRPr lang="en-US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AF4338-D24A-46F9-781E-3BF4C4AA74A7}"/>
              </a:ext>
            </a:extLst>
          </p:cNvPr>
          <p:cNvSpPr txBox="1"/>
          <p:nvPr/>
        </p:nvSpPr>
        <p:spPr>
          <a:xfrm>
            <a:off x="2931341" y="2358874"/>
            <a:ext cx="489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(1) Solid copper or 40 percent copper-clad steel conductors. The conductor: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A82FCB2-5118-11C0-E27A-63896A5D0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0991" y="1109964"/>
            <a:ext cx="4069765" cy="310865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108EA1E-EDE0-1CC3-276F-389FC4A89B4D}"/>
              </a:ext>
            </a:extLst>
          </p:cNvPr>
          <p:cNvSpPr txBox="1"/>
          <p:nvPr/>
        </p:nvSpPr>
        <p:spPr>
          <a:xfrm>
            <a:off x="2924991" y="2917674"/>
            <a:ext cx="489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a. Must be insulated, covered, or bare, not smaller than 8awg,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8093817-7E54-DABF-5500-83C70DEFE6D2}"/>
              </a:ext>
            </a:extLst>
          </p:cNvPr>
          <p:cNvSpPr txBox="1"/>
          <p:nvPr/>
        </p:nvSpPr>
        <p:spPr>
          <a:xfrm>
            <a:off x="2924991" y="3463774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b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. Is not required to connect to any grounding electrodes, service equipment, or remote panelboard enclosures, and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847F71-AD64-DE58-B78A-840C1BB986FC}"/>
              </a:ext>
            </a:extLst>
          </p:cNvPr>
          <p:cNvSpPr txBox="1"/>
          <p:nvPr/>
        </p:nvSpPr>
        <p:spPr>
          <a:xfrm>
            <a:off x="2924991" y="4282924"/>
            <a:ext cx="489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>
                <a:solidFill>
                  <a:srgbClr val="FFFF00"/>
                </a:solidFill>
                <a:latin typeface="Tw Cen MT" panose="020B0602020104020603"/>
              </a:rPr>
              <a:t>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. May circle the pool and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 be used for bonding other items around the pool.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85862A9-12DC-F581-5B27-0D08EBD19978}"/>
              </a:ext>
            </a:extLst>
          </p:cNvPr>
          <p:cNvSpPr txBox="1"/>
          <p:nvPr/>
        </p:nvSpPr>
        <p:spPr>
          <a:xfrm>
            <a:off x="2924991" y="4835374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>
                <a:solidFill>
                  <a:srgbClr val="FFFF00"/>
                </a:solidFill>
                <a:latin typeface="Tw Cen MT" panose="020B0602020104020603"/>
              </a:rPr>
              <a:t>(2) RMC that is corrosive resistant or brass.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521C875-A6BD-51C2-C262-F211C6B193B6}"/>
              </a:ext>
            </a:extLst>
          </p:cNvPr>
          <p:cNvSpPr txBox="1"/>
          <p:nvPr/>
        </p:nvSpPr>
        <p:spPr>
          <a:xfrm>
            <a:off x="2924991" y="5108424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>
                <a:solidFill>
                  <a:srgbClr val="FFFF00"/>
                </a:solidFill>
                <a:latin typeface="Tw Cen MT" panose="020B0602020104020603"/>
              </a:rPr>
              <a:t>(3) Structural reinforcing steel.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192FB28-B68D-7BD8-1532-997F1DB92135}"/>
              </a:ext>
            </a:extLst>
          </p:cNvPr>
          <p:cNvSpPr txBox="1"/>
          <p:nvPr/>
        </p:nvSpPr>
        <p:spPr>
          <a:xfrm>
            <a:off x="2924991" y="5375124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>
                <a:solidFill>
                  <a:srgbClr val="FFFF00"/>
                </a:solidFill>
                <a:latin typeface="Tw Cen MT" panose="020B0602020104020603"/>
              </a:rPr>
              <a:t>(4) Steel welded wire.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30810B5-5D28-B99C-B5D9-0F8AF15F8B66}"/>
              </a:ext>
            </a:extLst>
          </p:cNvPr>
          <p:cNvSpPr txBox="1"/>
          <p:nvPr/>
        </p:nvSpPr>
        <p:spPr>
          <a:xfrm>
            <a:off x="2924991" y="5648174"/>
            <a:ext cx="489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>
                <a:solidFill>
                  <a:srgbClr val="FFFF00"/>
                </a:solidFill>
                <a:latin typeface="Tw Cen MT" panose="020B0602020104020603"/>
              </a:rPr>
              <a:t>All connections must comply with 250.8 and 680.7(C).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1B01BDA-F5C5-6013-B435-6A672B11FBF7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3D85151-2F1D-824F-33F1-6B4F9A0891A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7435993" y="1473326"/>
            <a:ext cx="2247315" cy="2924466"/>
          </a:xfrm>
          <a:prstGeom prst="rect">
            <a:avLst/>
          </a:prstGeom>
        </p:spPr>
      </p:pic>
      <p:sp>
        <p:nvSpPr>
          <p:cNvPr id="7" name="Thought Bubble: Cloud 6">
            <a:extLst>
              <a:ext uri="{FF2B5EF4-FFF2-40B4-BE49-F238E27FC236}">
                <a16:creationId xmlns:a16="http://schemas.microsoft.com/office/drawing/2014/main" id="{898976A4-6C3D-76A9-A66B-689E0311ED54}"/>
              </a:ext>
            </a:extLst>
          </p:cNvPr>
          <p:cNvSpPr/>
          <p:nvPr/>
        </p:nvSpPr>
        <p:spPr>
          <a:xfrm>
            <a:off x="9144000" y="1661327"/>
            <a:ext cx="1620002" cy="782858"/>
          </a:xfrm>
          <a:prstGeom prst="cloudCallout">
            <a:avLst>
              <a:gd name="adj1" fmla="val -60785"/>
              <a:gd name="adj2" fmla="val 13068"/>
            </a:avLst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  <a:p>
            <a:pPr algn="ctr"/>
            <a:endParaRPr lang="en-US" sz="1000" dirty="0"/>
          </a:p>
          <a:p>
            <a:pPr algn="ctr"/>
            <a:r>
              <a:rPr lang="en-US" sz="1000" dirty="0"/>
              <a:t>What is 680.7(C)?</a:t>
            </a:r>
          </a:p>
          <a:p>
            <a:pPr algn="ctr"/>
            <a:endParaRPr lang="en-US" dirty="0"/>
          </a:p>
        </p:txBody>
      </p:sp>
      <p:sp>
        <p:nvSpPr>
          <p:cNvPr id="30" name="Thought Bubble: Cloud 29">
            <a:extLst>
              <a:ext uri="{FF2B5EF4-FFF2-40B4-BE49-F238E27FC236}">
                <a16:creationId xmlns:a16="http://schemas.microsoft.com/office/drawing/2014/main" id="{F37FD6FC-67C2-10E8-C552-AF9047366679}"/>
              </a:ext>
            </a:extLst>
          </p:cNvPr>
          <p:cNvSpPr/>
          <p:nvPr/>
        </p:nvSpPr>
        <p:spPr>
          <a:xfrm>
            <a:off x="9820710" y="2142272"/>
            <a:ext cx="1825189" cy="1007328"/>
          </a:xfrm>
          <a:prstGeom prst="cloudCallout">
            <a:avLst>
              <a:gd name="adj1" fmla="val -101330"/>
              <a:gd name="adj2" fmla="val -44511"/>
            </a:avLst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/>
          </a:p>
          <a:p>
            <a:pPr algn="ctr"/>
            <a:endParaRPr lang="en-US" sz="1000" dirty="0"/>
          </a:p>
          <a:p>
            <a:pPr algn="ctr"/>
            <a:r>
              <a:rPr lang="en-US" sz="1000" dirty="0"/>
              <a:t>Water contact bonding…where none of (B)(1) – (B)(7) are in direct contact.</a:t>
            </a:r>
          </a:p>
          <a:p>
            <a:pPr algn="ctr"/>
            <a:endParaRPr lang="en-US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1F57B85-3B1C-B19A-840F-65CAAA4C61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0" y="2861814"/>
            <a:ext cx="1699492" cy="1699492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06C18DA4-52C6-24EA-4E8A-34999EE5A3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82455" y="2946225"/>
            <a:ext cx="1714933" cy="1596031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43545D83-6BA3-F91E-9EDE-DAA56F4F9C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46563" y="715028"/>
            <a:ext cx="1443128" cy="134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70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0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800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1000"/>
                            </p:stCondLst>
                            <p:childTnLst>
                              <p:par>
                                <p:cTn id="57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4000"/>
                            </p:stCondLst>
                            <p:childTnLst>
                              <p:par>
                                <p:cTn id="63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6000"/>
                            </p:stCondLst>
                            <p:childTnLst>
                              <p:par>
                                <p:cTn id="7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7000"/>
                            </p:stCondLst>
                            <p:childTnLst>
                              <p:par>
                                <p:cTn id="80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8500"/>
                            </p:stCondLst>
                            <p:childTnLst>
                              <p:par>
                                <p:cTn id="8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9000"/>
                            </p:stCondLst>
                            <p:childTnLst>
                              <p:par>
                                <p:cTn id="92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3" grpId="0"/>
      <p:bldP spid="20" grpId="0"/>
      <p:bldP spid="23" grpId="0"/>
      <p:bldP spid="6" grpId="0"/>
      <p:bldP spid="35" grpId="0"/>
      <p:bldP spid="36" grpId="0"/>
      <p:bldP spid="37" grpId="0"/>
      <p:bldP spid="38" grpId="0"/>
      <p:bldP spid="7" grpId="0" animBg="1"/>
      <p:bldP spid="30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18461-B3BC-C7FA-6EF4-7463F5222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EA2CC-08F1-8D63-2C57-7DF5B4D987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426D6E-99C3-648A-FB18-A5364A173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29,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57A342-31DD-D077-17E9-ABDF611E0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CD152AD-75AF-FEFF-2A42-17F565F5C3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03B8D8A-3E58-9F66-38CA-EF88111D93DC}"/>
              </a:ext>
            </a:extLst>
          </p:cNvPr>
          <p:cNvSpPr txBox="1"/>
          <p:nvPr/>
        </p:nvSpPr>
        <p:spPr>
          <a:xfrm>
            <a:off x="2914650" y="1162050"/>
            <a:ext cx="4819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680.26(B)(1)(a) Structural Reinforcing Steel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AutoShape 2" descr="Hunter 42 inch Indoor Ceiling Fan with LED Light - Ceiling Fan with Pull Chain, For Bedroom or Living Room, Low Profile Flush Mount, No Remote, 5 Blades, Includes Bulbs - Newsome 51082, Brushed Nickel">
            <a:extLst>
              <a:ext uri="{FF2B5EF4-FFF2-40B4-BE49-F238E27FC236}">
                <a16:creationId xmlns:a16="http://schemas.microsoft.com/office/drawing/2014/main" id="{2DDDC23A-5D87-3FF7-DAE0-37A10DEB47F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4480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8F0211-4928-3FEC-52BF-1BF0FE00C773}"/>
              </a:ext>
            </a:extLst>
          </p:cNvPr>
          <p:cNvSpPr txBox="1"/>
          <p:nvPr/>
        </p:nvSpPr>
        <p:spPr>
          <a:xfrm>
            <a:off x="2914650" y="1484295"/>
            <a:ext cx="48998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w Cen MT" panose="020B0602020104020603"/>
              </a:rPr>
              <a:t>Unencapsulated reinforcing steel tied together by the usual steel tie wires or equivalent. If the rebar is encapsulated in a nonconductive compound, a </a:t>
            </a: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conductive</a:t>
            </a:r>
            <a:r>
              <a:rPr lang="en-US" dirty="0">
                <a:latin typeface="Tw Cen MT" panose="020B0602020104020603"/>
              </a:rPr>
              <a:t> grid complying with (b) is required.</a:t>
            </a:r>
            <a:endParaRPr lang="en-US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9A0BCC2-FB73-69D5-9BC1-CA38DDD314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0991" y="1109964"/>
            <a:ext cx="4069765" cy="31086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4FE58A2-6190-EBE2-3201-714DAD0F5234}"/>
              </a:ext>
            </a:extLst>
          </p:cNvPr>
          <p:cNvSpPr txBox="1"/>
          <p:nvPr/>
        </p:nvSpPr>
        <p:spPr>
          <a:xfrm>
            <a:off x="2911621" y="2683343"/>
            <a:ext cx="4819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680.26(B)(1)(b) Conductive Grid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1EF46E-12A0-19DB-2AE3-424E76E85313}"/>
              </a:ext>
            </a:extLst>
          </p:cNvPr>
          <p:cNvSpPr txBox="1"/>
          <p:nvPr/>
        </p:nvSpPr>
        <p:spPr>
          <a:xfrm>
            <a:off x="2908275" y="2994021"/>
            <a:ext cx="489989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w Cen MT" panose="020B0602020104020603"/>
              </a:rPr>
              <a:t>A copper </a:t>
            </a: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or 40 percent copper-clad steel </a:t>
            </a:r>
            <a:r>
              <a:rPr lang="en-US" dirty="0">
                <a:latin typeface="Tw Cen MT" panose="020B0602020104020603"/>
              </a:rPr>
              <a:t>wire grid must:</a:t>
            </a:r>
            <a:endParaRPr lang="en-US" dirty="0"/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Both"/>
              <a:tabLst/>
              <a:defRPr/>
            </a:pPr>
            <a:r>
              <a:rPr lang="en-US" dirty="0"/>
              <a:t>Be constructed of 8awg or larger solid conductors, bonded at all points of crossing in a method described in 250.8;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Both"/>
              <a:tabLst/>
              <a:defRPr/>
            </a:pPr>
            <a:r>
              <a:rPr lang="en-US" dirty="0"/>
              <a:t>Follow the contour of the pool;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Both"/>
              <a:tabLst/>
              <a:defRPr/>
            </a:pPr>
            <a:r>
              <a:rPr lang="en-US" dirty="0"/>
              <a:t>Be arranged in a 12”x12” pattern of conductors, with a 4” tolerance in spacing; and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Both"/>
              <a:tabLst/>
              <a:defRPr/>
            </a:pPr>
            <a:r>
              <a:rPr lang="en-US" dirty="0"/>
              <a:t>Be secured in place, within 6” of the contour of the pool.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2D0CDC2-0B39-98B8-D955-24E3E4AF52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6907" y="2603952"/>
            <a:ext cx="2168462" cy="144636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3BBDB57-81CC-8C6D-E787-AD3BA17B5D6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7141"/>
          <a:stretch>
            <a:fillRect/>
          </a:stretch>
        </p:blipFill>
        <p:spPr>
          <a:xfrm>
            <a:off x="7754680" y="1109964"/>
            <a:ext cx="4066076" cy="3108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994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B84BD-7750-5390-3373-67D99C5AF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A4A8B-3202-5631-DE57-21BA78D5BF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4BB4D6-BBEA-2BA9-0944-46C949FCA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F08560-FB21-3CA4-EB25-8BB8FF90A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1861DFE-D6FB-7460-5611-1C6A3C2CF1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4B22669-BE2A-C696-E69E-C46169C6E29A}"/>
              </a:ext>
            </a:extLst>
          </p:cNvPr>
          <p:cNvSpPr txBox="1"/>
          <p:nvPr/>
        </p:nvSpPr>
        <p:spPr>
          <a:xfrm>
            <a:off x="2914650" y="1162050"/>
            <a:ext cx="4819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 300.6 Protection Against Physical Damage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Requirements expanded and clarified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4A57A3-5DF0-2577-7583-97C394FFF2FA}"/>
              </a:ext>
            </a:extLst>
          </p:cNvPr>
          <p:cNvSpPr txBox="1"/>
          <p:nvPr/>
        </p:nvSpPr>
        <p:spPr>
          <a:xfrm>
            <a:off x="2914650" y="2279630"/>
            <a:ext cx="48998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300.6(E)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Wiring Methods and Materials in or Under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roof Decking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Wiring methods and materials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under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roof decking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must be at least 1 ½” below the decking.</a:t>
            </a:r>
          </a:p>
        </p:txBody>
      </p:sp>
      <p:pic>
        <p:nvPicPr>
          <p:cNvPr id="1026" name="Picture 2" descr="Code Q&amp;A: Protection Requirements for Wiring Under Roof Decking | EC&amp;M">
            <a:extLst>
              <a:ext uri="{FF2B5EF4-FFF2-40B4-BE49-F238E27FC236}">
                <a16:creationId xmlns:a16="http://schemas.microsoft.com/office/drawing/2014/main" id="{276C9727-3305-09A4-1620-8F13D7C0F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4542" y="1162050"/>
            <a:ext cx="3867574" cy="289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6ECEFF7-E2B0-6CD3-E5D6-04BC4444BD85}"/>
              </a:ext>
            </a:extLst>
          </p:cNvPr>
          <p:cNvSpPr txBox="1"/>
          <p:nvPr/>
        </p:nvSpPr>
        <p:spPr>
          <a:xfrm>
            <a:off x="9209118" y="1353383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2ACF27-8161-F5AC-F657-0F2E60680C92}"/>
              </a:ext>
            </a:extLst>
          </p:cNvPr>
          <p:cNvSpPr txBox="1"/>
          <p:nvPr/>
        </p:nvSpPr>
        <p:spPr>
          <a:xfrm>
            <a:off x="2914650" y="3844915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Wiring is not allowed in concealed locations within metal corrugated sheet decking-type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of roofs unless allowed by exception.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1999B0-8EAD-DC85-A45D-93702B56D844}"/>
              </a:ext>
            </a:extLst>
          </p:cNvPr>
          <p:cNvSpPr txBox="1"/>
          <p:nvPr/>
        </p:nvSpPr>
        <p:spPr>
          <a:xfrm>
            <a:off x="2914650" y="4845044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Info Note: This ensures that screws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used for roofing material do no damage the wiring system during the initial installation or when the roof is replaced.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7392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7" grpId="0"/>
      <p:bldP spid="8" grpId="0"/>
      <p:bldP spid="11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3BB9C-BF31-2E11-2020-B4C79D7BC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4F19A-F042-55CB-EFDA-7C6DF77BE9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540F9F-9586-FC6B-4BE8-ABE512C5C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29,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02B79E-F147-7288-4A87-275D38C37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44C4108-04EB-CE83-46A0-ABD280F40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6EC1F10-09B5-A83D-08C4-1C2CB282AC2C}"/>
              </a:ext>
            </a:extLst>
          </p:cNvPr>
          <p:cNvSpPr txBox="1"/>
          <p:nvPr/>
        </p:nvSpPr>
        <p:spPr>
          <a:xfrm>
            <a:off x="2914650" y="1162050"/>
            <a:ext cx="4819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680.26(B)(2) Perimeter Surfaces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7DE08F-3E9B-77BD-4647-10D6C8892039}"/>
              </a:ext>
            </a:extLst>
          </p:cNvPr>
          <p:cNvSpPr txBox="1"/>
          <p:nvPr/>
        </p:nvSpPr>
        <p:spPr>
          <a:xfrm>
            <a:off x="2914650" y="1484295"/>
            <a:ext cx="48998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Bonding of perimeter surfaces is required in accordance with 680.26(B)(2)(a), (b), (c), and (d). </a:t>
            </a:r>
            <a:r>
              <a:rPr lang="en-US" dirty="0">
                <a:latin typeface="Tw Cen MT" panose="020B0602020104020603"/>
              </a:rPr>
              <a:t>Perimeter surfaces include unpaved and paved surfaces, </a:t>
            </a: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including pavers, concrete, and other paving.</a:t>
            </a:r>
            <a:endParaRPr lang="en-US" dirty="0">
              <a:solidFill>
                <a:srgbClr val="FFFF00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620B11-E70E-B08F-1A21-464348C90AB1}"/>
              </a:ext>
            </a:extLst>
          </p:cNvPr>
          <p:cNvSpPr txBox="1"/>
          <p:nvPr/>
        </p:nvSpPr>
        <p:spPr>
          <a:xfrm>
            <a:off x="2931341" y="2892274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</a:rPr>
              <a:t>The perimeter surface of a pool extends from the water out 3’ horizontally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at a height between 3’ below and 3’ above the maximum water level.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5DB0FB-B2E7-1060-2BE9-1472F52EFF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8567" y="1099831"/>
            <a:ext cx="4077833" cy="2719086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6919B6F-E3EB-ADBB-48B8-91C72BF6B40D}"/>
              </a:ext>
            </a:extLst>
          </p:cNvPr>
          <p:cNvSpPr/>
          <p:nvPr/>
        </p:nvSpPr>
        <p:spPr>
          <a:xfrm>
            <a:off x="8229600" y="1860550"/>
            <a:ext cx="3606800" cy="1123950"/>
          </a:xfrm>
          <a:custGeom>
            <a:avLst/>
            <a:gdLst>
              <a:gd name="csX0" fmla="*/ 2717800 w 3606800"/>
              <a:gd name="csY0" fmla="*/ 876300 h 1123950"/>
              <a:gd name="csX1" fmla="*/ 3606800 w 3606800"/>
              <a:gd name="csY1" fmla="*/ 76200 h 1123950"/>
              <a:gd name="csX2" fmla="*/ 3606800 w 3606800"/>
              <a:gd name="csY2" fmla="*/ 50800 h 1123950"/>
              <a:gd name="csX3" fmla="*/ 2387600 w 3606800"/>
              <a:gd name="csY3" fmla="*/ 0 h 1123950"/>
              <a:gd name="csX4" fmla="*/ 0 w 3606800"/>
              <a:gd name="csY4" fmla="*/ 355600 h 1123950"/>
              <a:gd name="csX5" fmla="*/ 2463800 w 3606800"/>
              <a:gd name="csY5" fmla="*/ 1123950 h 1123950"/>
              <a:gd name="csX6" fmla="*/ 2717800 w 3606800"/>
              <a:gd name="csY6" fmla="*/ 876300 h 11239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606800" h="1123950">
                <a:moveTo>
                  <a:pt x="2717800" y="876300"/>
                </a:moveTo>
                <a:lnTo>
                  <a:pt x="3606800" y="76200"/>
                </a:lnTo>
                <a:lnTo>
                  <a:pt x="3606800" y="50800"/>
                </a:lnTo>
                <a:lnTo>
                  <a:pt x="2387600" y="0"/>
                </a:lnTo>
                <a:lnTo>
                  <a:pt x="0" y="355600"/>
                </a:lnTo>
                <a:lnTo>
                  <a:pt x="2463800" y="1123950"/>
                </a:lnTo>
                <a:lnTo>
                  <a:pt x="2717800" y="876300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1698472-3253-E472-D94B-6C6C97DF5B0D}"/>
              </a:ext>
            </a:extLst>
          </p:cNvPr>
          <p:cNvCxnSpPr>
            <a:cxnSpLocks/>
          </p:cNvCxnSpPr>
          <p:nvPr/>
        </p:nvCxnSpPr>
        <p:spPr>
          <a:xfrm flipH="1">
            <a:off x="9896911" y="2484783"/>
            <a:ext cx="373524" cy="2319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5FA2C9C-593D-F209-4FC0-0F17AB6515B1}"/>
              </a:ext>
            </a:extLst>
          </p:cNvPr>
          <p:cNvCxnSpPr>
            <a:cxnSpLocks/>
          </p:cNvCxnSpPr>
          <p:nvPr/>
        </p:nvCxnSpPr>
        <p:spPr>
          <a:xfrm>
            <a:off x="10668000" y="2422525"/>
            <a:ext cx="503583" cy="1152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3F65E8F1-B56A-1F79-744C-5E006553001D}"/>
              </a:ext>
            </a:extLst>
          </p:cNvPr>
          <p:cNvSpPr txBox="1"/>
          <p:nvPr/>
        </p:nvSpPr>
        <p:spPr>
          <a:xfrm>
            <a:off x="10205764" y="2216979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36”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0DBD8177-C003-AFC2-2D81-AEE6DEF135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7341" y="1097264"/>
            <a:ext cx="4069765" cy="3108659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FF49A83D-EF9A-B948-0F75-7056759D440E}"/>
              </a:ext>
            </a:extLst>
          </p:cNvPr>
          <p:cNvSpPr txBox="1"/>
          <p:nvPr/>
        </p:nvSpPr>
        <p:spPr>
          <a:xfrm>
            <a:off x="2931341" y="3717774"/>
            <a:ext cx="48998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</a:rPr>
              <a:t>For conductive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</a:rPr>
              <a:t> pools, the perimeter bonding must be attached to the pool shell’s structural steel or 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conductive grid 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</a:rPr>
              <a:t>at a minimum of four uniformly spaced points around the perimeter of the pool. 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This applies whether the perimeter surface surrounds the entire pool or not.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5FBFCC7-5D61-DC7D-FC3E-7FF230B3598E}"/>
              </a:ext>
            </a:extLst>
          </p:cNvPr>
          <p:cNvSpPr/>
          <p:nvPr/>
        </p:nvSpPr>
        <p:spPr>
          <a:xfrm>
            <a:off x="7991023" y="2095376"/>
            <a:ext cx="251641" cy="266082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F0AA51BF-60BB-1D1E-D8CB-E62EA55CCA73}"/>
              </a:ext>
            </a:extLst>
          </p:cNvPr>
          <p:cNvSpPr/>
          <p:nvPr/>
        </p:nvSpPr>
        <p:spPr>
          <a:xfrm>
            <a:off x="9097505" y="1398341"/>
            <a:ext cx="251641" cy="266082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ECE7A617-1000-2F79-2E8E-203709EDFC6E}"/>
              </a:ext>
            </a:extLst>
          </p:cNvPr>
          <p:cNvSpPr/>
          <p:nvPr/>
        </p:nvSpPr>
        <p:spPr>
          <a:xfrm>
            <a:off x="10669000" y="3994773"/>
            <a:ext cx="251641" cy="266082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9111ED91-F4E1-45C6-B99D-9CEE9D787F5D}"/>
              </a:ext>
            </a:extLst>
          </p:cNvPr>
          <p:cNvSpPr/>
          <p:nvPr/>
        </p:nvSpPr>
        <p:spPr>
          <a:xfrm>
            <a:off x="11598506" y="1664423"/>
            <a:ext cx="251641" cy="266082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49040A9-2499-CCF7-187D-48E46B04E2A3}"/>
              </a:ext>
            </a:extLst>
          </p:cNvPr>
          <p:cNvSpPr txBox="1"/>
          <p:nvPr/>
        </p:nvSpPr>
        <p:spPr>
          <a:xfrm>
            <a:off x="2931343" y="5374295"/>
            <a:ext cx="48998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For nonconductive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 shells, bonding at four points is not required but the perimeter bonding conductor must be connected to the equipotential bonding conductor and any conductive support structures of the pool.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96641B38-92C6-1367-68FC-4520B6D1AF7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513" r="12456"/>
          <a:stretch>
            <a:fillRect/>
          </a:stretch>
        </p:blipFill>
        <p:spPr>
          <a:xfrm>
            <a:off x="7766295" y="1097263"/>
            <a:ext cx="4060811" cy="3108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581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" grpId="0"/>
      <p:bldP spid="16" grpId="0" animBg="1"/>
      <p:bldP spid="27" grpId="0"/>
      <p:bldP spid="31" grpId="0"/>
      <p:bldP spid="33" grpId="0" animBg="1"/>
      <p:bldP spid="39" grpId="0" animBg="1"/>
      <p:bldP spid="43" grpId="0" animBg="1"/>
      <p:bldP spid="45" grpId="0" animBg="1"/>
      <p:bldP spid="4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412766-7721-7DC4-E412-FDEFED5D5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FCDCA-448E-9CFD-EE17-3CC02D471C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92A4A5-46F8-F1DA-2188-90B4E361A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29,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AE612F-EF32-E3DA-B5ED-5182CCC99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0DC3505-DE87-2E41-1759-68C13C334A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A7A2F9E-4C4D-6DE3-6633-940D637405C5}"/>
              </a:ext>
            </a:extLst>
          </p:cNvPr>
          <p:cNvSpPr txBox="1"/>
          <p:nvPr/>
        </p:nvSpPr>
        <p:spPr>
          <a:xfrm>
            <a:off x="2914650" y="1162050"/>
            <a:ext cx="4819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680.26(B)(2) Perimeter Surfaces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F0D5F15-7FE5-9238-E322-A8247DD5A763}"/>
              </a:ext>
            </a:extLst>
          </p:cNvPr>
          <p:cNvSpPr txBox="1"/>
          <p:nvPr/>
        </p:nvSpPr>
        <p:spPr>
          <a:xfrm>
            <a:off x="2914650" y="1484295"/>
            <a:ext cx="48998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Bonding of perimeter surfaces is required in accordance with 680.26(B)(2)(a), (b), (c), and (d). </a:t>
            </a:r>
            <a:r>
              <a:rPr lang="en-US" dirty="0">
                <a:latin typeface="Tw Cen MT" panose="020B0602020104020603"/>
              </a:rPr>
              <a:t>Perimeter surfaces include unpaved and paved surfaces, </a:t>
            </a:r>
            <a:r>
              <a:rPr lang="en-US" dirty="0">
                <a:solidFill>
                  <a:srgbClr val="FFFF00"/>
                </a:solidFill>
                <a:latin typeface="Tw Cen MT" panose="020B0602020104020603"/>
              </a:rPr>
              <a:t>including pavers, concrete, and other paving.</a:t>
            </a:r>
            <a:endParaRPr lang="en-US" dirty="0">
              <a:solidFill>
                <a:srgbClr val="FFFF00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3D1EB9-E3ED-8C86-F3A2-EA88E888C0ED}"/>
              </a:ext>
            </a:extLst>
          </p:cNvPr>
          <p:cNvSpPr txBox="1"/>
          <p:nvPr/>
        </p:nvSpPr>
        <p:spPr>
          <a:xfrm>
            <a:off x="2931341" y="2892274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</a:rPr>
              <a:t>The perimeter surface of a pool extends from the water out 3’ horizontally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at a height between 3’ below and 3’ above the maximum water level.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261695-D0D2-8C4A-4B57-7A742F4B1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8567" y="1099831"/>
            <a:ext cx="4077833" cy="2719086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9625F98-0644-907E-7C73-818B36D829DF}"/>
              </a:ext>
            </a:extLst>
          </p:cNvPr>
          <p:cNvSpPr/>
          <p:nvPr/>
        </p:nvSpPr>
        <p:spPr>
          <a:xfrm>
            <a:off x="8229600" y="1860550"/>
            <a:ext cx="3606800" cy="1123950"/>
          </a:xfrm>
          <a:custGeom>
            <a:avLst/>
            <a:gdLst>
              <a:gd name="csX0" fmla="*/ 2717800 w 3606800"/>
              <a:gd name="csY0" fmla="*/ 876300 h 1123950"/>
              <a:gd name="csX1" fmla="*/ 3606800 w 3606800"/>
              <a:gd name="csY1" fmla="*/ 76200 h 1123950"/>
              <a:gd name="csX2" fmla="*/ 3606800 w 3606800"/>
              <a:gd name="csY2" fmla="*/ 50800 h 1123950"/>
              <a:gd name="csX3" fmla="*/ 2387600 w 3606800"/>
              <a:gd name="csY3" fmla="*/ 0 h 1123950"/>
              <a:gd name="csX4" fmla="*/ 0 w 3606800"/>
              <a:gd name="csY4" fmla="*/ 355600 h 1123950"/>
              <a:gd name="csX5" fmla="*/ 2463800 w 3606800"/>
              <a:gd name="csY5" fmla="*/ 1123950 h 1123950"/>
              <a:gd name="csX6" fmla="*/ 2717800 w 3606800"/>
              <a:gd name="csY6" fmla="*/ 876300 h 11239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606800" h="1123950">
                <a:moveTo>
                  <a:pt x="2717800" y="876300"/>
                </a:moveTo>
                <a:lnTo>
                  <a:pt x="3606800" y="76200"/>
                </a:lnTo>
                <a:lnTo>
                  <a:pt x="3606800" y="50800"/>
                </a:lnTo>
                <a:lnTo>
                  <a:pt x="2387600" y="0"/>
                </a:lnTo>
                <a:lnTo>
                  <a:pt x="0" y="355600"/>
                </a:lnTo>
                <a:lnTo>
                  <a:pt x="2463800" y="1123950"/>
                </a:lnTo>
                <a:lnTo>
                  <a:pt x="2717800" y="876300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5121E16-2F3F-30FD-87E8-CC2ED22C0721}"/>
              </a:ext>
            </a:extLst>
          </p:cNvPr>
          <p:cNvCxnSpPr>
            <a:cxnSpLocks/>
          </p:cNvCxnSpPr>
          <p:nvPr/>
        </p:nvCxnSpPr>
        <p:spPr>
          <a:xfrm flipH="1">
            <a:off x="9896911" y="2484783"/>
            <a:ext cx="373524" cy="2319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2F7FE17-0C1C-F117-AF71-F0803DD7E85E}"/>
              </a:ext>
            </a:extLst>
          </p:cNvPr>
          <p:cNvCxnSpPr>
            <a:cxnSpLocks/>
          </p:cNvCxnSpPr>
          <p:nvPr/>
        </p:nvCxnSpPr>
        <p:spPr>
          <a:xfrm>
            <a:off x="10668000" y="2422525"/>
            <a:ext cx="503583" cy="1152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F18EDEC4-7780-DDD2-DA1A-899FEBB01E37}"/>
              </a:ext>
            </a:extLst>
          </p:cNvPr>
          <p:cNvSpPr txBox="1"/>
          <p:nvPr/>
        </p:nvSpPr>
        <p:spPr>
          <a:xfrm>
            <a:off x="10205764" y="2216979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36”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06499D46-9A06-A841-3173-FF9FA35CC8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7341" y="1097264"/>
            <a:ext cx="4069765" cy="3108659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2214F5E1-8083-E0F7-0C0E-05C72DF07B17}"/>
              </a:ext>
            </a:extLst>
          </p:cNvPr>
          <p:cNvSpPr txBox="1"/>
          <p:nvPr/>
        </p:nvSpPr>
        <p:spPr>
          <a:xfrm>
            <a:off x="2931341" y="3717774"/>
            <a:ext cx="48998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</a:rPr>
              <a:t>For conductive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</a:rPr>
              <a:t> pools, the perimeter bonding must be attached to the pool shell’s structural steel or 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conductive grid 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</a:rPr>
              <a:t>at a minimum of four uniformly spaced points around the perimeter of the pool. 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This applies whether the perimeter surface surrounds the entire pool or not.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50300440-F7D8-9F67-D293-FB8C119303DA}"/>
              </a:ext>
            </a:extLst>
          </p:cNvPr>
          <p:cNvSpPr/>
          <p:nvPr/>
        </p:nvSpPr>
        <p:spPr>
          <a:xfrm>
            <a:off x="7991023" y="2095376"/>
            <a:ext cx="251641" cy="266082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A4FA184F-5366-3E07-F582-312FEA176CE9}"/>
              </a:ext>
            </a:extLst>
          </p:cNvPr>
          <p:cNvSpPr/>
          <p:nvPr/>
        </p:nvSpPr>
        <p:spPr>
          <a:xfrm>
            <a:off x="9097505" y="1398341"/>
            <a:ext cx="251641" cy="266082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10FB526D-97AF-D440-D027-283E168BE043}"/>
              </a:ext>
            </a:extLst>
          </p:cNvPr>
          <p:cNvSpPr/>
          <p:nvPr/>
        </p:nvSpPr>
        <p:spPr>
          <a:xfrm>
            <a:off x="10669000" y="3994773"/>
            <a:ext cx="251641" cy="266082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EED09C2A-43D3-F375-2916-2A6482267982}"/>
              </a:ext>
            </a:extLst>
          </p:cNvPr>
          <p:cNvSpPr/>
          <p:nvPr/>
        </p:nvSpPr>
        <p:spPr>
          <a:xfrm>
            <a:off x="11598506" y="1664423"/>
            <a:ext cx="251641" cy="266082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0098BEE-DFBC-B5B6-9C54-38BE17733650}"/>
              </a:ext>
            </a:extLst>
          </p:cNvPr>
          <p:cNvSpPr txBox="1"/>
          <p:nvPr/>
        </p:nvSpPr>
        <p:spPr>
          <a:xfrm>
            <a:off x="2931343" y="5374295"/>
            <a:ext cx="48998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For nonconductive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</a:rPr>
              <a:t> shells, bonding at four points is not required but the perimeter bonding conductor must be connected to the equipotential bonding conductor and any conductive support structures of the pool.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F53C465B-71A5-A9C8-1D88-B75F03FC325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513" r="12456"/>
          <a:stretch>
            <a:fillRect/>
          </a:stretch>
        </p:blipFill>
        <p:spPr>
          <a:xfrm>
            <a:off x="7766295" y="1097263"/>
            <a:ext cx="4060811" cy="3108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749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" grpId="0"/>
      <p:bldP spid="16" grpId="0" animBg="1"/>
      <p:bldP spid="27" grpId="0"/>
      <p:bldP spid="31" grpId="0"/>
      <p:bldP spid="33" grpId="0" animBg="1"/>
      <p:bldP spid="39" grpId="0" animBg="1"/>
      <p:bldP spid="43" grpId="0" animBg="1"/>
      <p:bldP spid="45" grpId="0" animBg="1"/>
      <p:bldP spid="4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684E5-AF18-6B07-8E9C-54158FA35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653665-D6CA-18FE-E91A-1148869905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88212" y="162119"/>
            <a:ext cx="11615576" cy="6533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240CFE-DC14-19D4-7F2C-9A83203B1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0660" y="3464223"/>
            <a:ext cx="6974840" cy="303580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96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Air Barriers</a:t>
            </a:r>
          </a:p>
        </p:txBody>
      </p:sp>
    </p:spTree>
    <p:extLst>
      <p:ext uri="{BB962C8B-B14F-4D97-AF65-F5344CB8AC3E}">
        <p14:creationId xmlns:p14="http://schemas.microsoft.com/office/powerpoint/2010/main" val="1731569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4D9BF-37EB-87D3-0079-B6A06020C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71040A9-A109-EEDE-8580-9FC3B661D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" y="1085850"/>
            <a:ext cx="10553700" cy="46863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7156007-37F6-5B49-B21D-C9737DF2009F}"/>
              </a:ext>
            </a:extLst>
          </p:cNvPr>
          <p:cNvSpPr txBox="1"/>
          <p:nvPr/>
        </p:nvSpPr>
        <p:spPr>
          <a:xfrm rot="19306446">
            <a:off x="3629811" y="3149586"/>
            <a:ext cx="49323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Non-air permeable seal.</a:t>
            </a:r>
            <a:r>
              <a:rPr lang="en-US" sz="3600" dirty="0"/>
              <a:t>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D9BEBEA-D6CA-5D89-3CE0-AED89A439612}"/>
              </a:ext>
            </a:extLst>
          </p:cNvPr>
          <p:cNvSpPr/>
          <p:nvPr/>
        </p:nvSpPr>
        <p:spPr>
          <a:xfrm>
            <a:off x="977900" y="1206500"/>
            <a:ext cx="1816100" cy="317500"/>
          </a:xfrm>
          <a:prstGeom prst="rect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8D6542A-2B34-2CA3-9B74-9D7FA2248457}"/>
              </a:ext>
            </a:extLst>
          </p:cNvPr>
          <p:cNvSpPr/>
          <p:nvPr/>
        </p:nvSpPr>
        <p:spPr>
          <a:xfrm>
            <a:off x="977900" y="1892300"/>
            <a:ext cx="1816100" cy="317500"/>
          </a:xfrm>
          <a:prstGeom prst="rect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48B4A81-6359-3EEF-7CE2-5BF083116FB7}"/>
              </a:ext>
            </a:extLst>
          </p:cNvPr>
          <p:cNvSpPr/>
          <p:nvPr/>
        </p:nvSpPr>
        <p:spPr>
          <a:xfrm>
            <a:off x="977900" y="4406900"/>
            <a:ext cx="1816100" cy="1004332"/>
          </a:xfrm>
          <a:prstGeom prst="rect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76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 animBg="1"/>
      <p:bldP spid="1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75B65-C9E3-D5DE-744C-6DED5C627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EC1063-0FC0-EF3B-2765-223944ACB0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" y="1073150"/>
            <a:ext cx="10553700" cy="46863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0945AB4-96C1-8EBF-73BC-F84B57104A50}"/>
              </a:ext>
            </a:extLst>
          </p:cNvPr>
          <p:cNvSpPr/>
          <p:nvPr/>
        </p:nvSpPr>
        <p:spPr>
          <a:xfrm>
            <a:off x="1358900" y="2755900"/>
            <a:ext cx="4737100" cy="317500"/>
          </a:xfrm>
          <a:prstGeom prst="rect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6DA2C3B-50CA-B1C9-5CAE-87118BB6946A}"/>
              </a:ext>
            </a:extLst>
          </p:cNvPr>
          <p:cNvSpPr/>
          <p:nvPr/>
        </p:nvSpPr>
        <p:spPr>
          <a:xfrm>
            <a:off x="1358900" y="3098800"/>
            <a:ext cx="4737100" cy="317500"/>
          </a:xfrm>
          <a:prstGeom prst="rect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2CBCEA-3CD5-831F-CCD5-1D23CFBFF436}"/>
              </a:ext>
            </a:extLst>
          </p:cNvPr>
          <p:cNvSpPr/>
          <p:nvPr/>
        </p:nvSpPr>
        <p:spPr>
          <a:xfrm>
            <a:off x="1511300" y="4229100"/>
            <a:ext cx="8420100" cy="317500"/>
          </a:xfrm>
          <a:prstGeom prst="rect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745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509C0-A21E-500B-F41A-0504B1BEA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54E23F-6190-B7FF-3D9D-522255A287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784" y="154235"/>
            <a:ext cx="8878432" cy="6658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15067EC-C27D-53BD-1C5B-4A85F083666E}"/>
              </a:ext>
            </a:extLst>
          </p:cNvPr>
          <p:cNvSpPr/>
          <p:nvPr/>
        </p:nvSpPr>
        <p:spPr>
          <a:xfrm rot="18855944">
            <a:off x="3637167" y="2988512"/>
            <a:ext cx="1056373" cy="1111274"/>
          </a:xfrm>
          <a:prstGeom prst="ellipse">
            <a:avLst/>
          </a:prstGeom>
          <a:solidFill>
            <a:srgbClr val="FFFF00">
              <a:alpha val="17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F2AD14A-4E83-A936-F5F9-9C24AAF75E46}"/>
              </a:ext>
            </a:extLst>
          </p:cNvPr>
          <p:cNvSpPr/>
          <p:nvPr/>
        </p:nvSpPr>
        <p:spPr>
          <a:xfrm rot="18855944">
            <a:off x="6120019" y="4428654"/>
            <a:ext cx="1056373" cy="1111274"/>
          </a:xfrm>
          <a:prstGeom prst="ellipse">
            <a:avLst/>
          </a:prstGeom>
          <a:solidFill>
            <a:srgbClr val="FFFF00">
              <a:alpha val="17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449F609-9E12-C465-467A-3BC7980123EF}"/>
              </a:ext>
            </a:extLst>
          </p:cNvPr>
          <p:cNvSpPr/>
          <p:nvPr/>
        </p:nvSpPr>
        <p:spPr>
          <a:xfrm rot="18855944">
            <a:off x="5873988" y="3080500"/>
            <a:ext cx="1056373" cy="1111274"/>
          </a:xfrm>
          <a:prstGeom prst="ellipse">
            <a:avLst/>
          </a:prstGeom>
          <a:solidFill>
            <a:srgbClr val="FFFF00">
              <a:alpha val="17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03BBE11-275B-BB4A-FAB8-0B4D68BB88D8}"/>
              </a:ext>
            </a:extLst>
          </p:cNvPr>
          <p:cNvSpPr/>
          <p:nvPr/>
        </p:nvSpPr>
        <p:spPr>
          <a:xfrm rot="18855944">
            <a:off x="7899181" y="3264481"/>
            <a:ext cx="1056373" cy="1111274"/>
          </a:xfrm>
          <a:prstGeom prst="ellipse">
            <a:avLst/>
          </a:prstGeom>
          <a:solidFill>
            <a:srgbClr val="FFFF00">
              <a:alpha val="17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BC7CC8B-402D-0306-6ECE-BBD19645B942}"/>
              </a:ext>
            </a:extLst>
          </p:cNvPr>
          <p:cNvSpPr/>
          <p:nvPr/>
        </p:nvSpPr>
        <p:spPr>
          <a:xfrm rot="18855944">
            <a:off x="4461141" y="3034506"/>
            <a:ext cx="1056373" cy="1111274"/>
          </a:xfrm>
          <a:prstGeom prst="ellipse">
            <a:avLst/>
          </a:prstGeom>
          <a:solidFill>
            <a:srgbClr val="FFFF00">
              <a:alpha val="17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00DC977-DFBB-18A9-C7BE-000AF4CDC84D}"/>
              </a:ext>
            </a:extLst>
          </p:cNvPr>
          <p:cNvSpPr/>
          <p:nvPr/>
        </p:nvSpPr>
        <p:spPr>
          <a:xfrm rot="18855944">
            <a:off x="6946726" y="3172489"/>
            <a:ext cx="1056373" cy="1111274"/>
          </a:xfrm>
          <a:prstGeom prst="ellipse">
            <a:avLst/>
          </a:prstGeom>
          <a:solidFill>
            <a:srgbClr val="FFFF00">
              <a:alpha val="17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DFFE61-E428-26A2-3043-6EE4FDC06E13}"/>
              </a:ext>
            </a:extLst>
          </p:cNvPr>
          <p:cNvSpPr txBox="1"/>
          <p:nvPr/>
        </p:nvSpPr>
        <p:spPr>
          <a:xfrm>
            <a:off x="4931919" y="229598"/>
            <a:ext cx="5591446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  <a:hlinkClick r:id="rId4"/>
              </a:rPr>
              <a:t>https://codes.iccsafe.org/content/IRC2024V2.0/chapter-11-re-energy-efficiency#IRC2024V2.0_Pt04_Ch11_SecN1102.5.1.1_TblN1102.5.1.1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7854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57EED-54FB-83B3-513A-1ECB1323E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474F1E8-4817-8814-16C9-512C239C3E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7497" y="198044"/>
            <a:ext cx="8516293" cy="6465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58FDFB41-A6B8-15A4-7068-674326678D6B}"/>
              </a:ext>
            </a:extLst>
          </p:cNvPr>
          <p:cNvSpPr/>
          <p:nvPr/>
        </p:nvSpPr>
        <p:spPr>
          <a:xfrm>
            <a:off x="5213042" y="1010333"/>
            <a:ext cx="1553380" cy="4158395"/>
          </a:xfrm>
          <a:prstGeom prst="ellipse">
            <a:avLst/>
          </a:prstGeom>
          <a:solidFill>
            <a:srgbClr val="FFFF00">
              <a:alpha val="17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9127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681B2-0720-0DAE-528B-2DA3C85AD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C717D5-012B-DA4F-69E2-B7326C9DCD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3711" y="99588"/>
            <a:ext cx="8878432" cy="6658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951C0F2-860D-6F58-DB8D-55305F12187B}"/>
              </a:ext>
            </a:extLst>
          </p:cNvPr>
          <p:cNvSpPr/>
          <p:nvPr/>
        </p:nvSpPr>
        <p:spPr>
          <a:xfrm rot="18855944">
            <a:off x="6967809" y="3635406"/>
            <a:ext cx="1550427" cy="1636841"/>
          </a:xfrm>
          <a:prstGeom prst="ellipse">
            <a:avLst/>
          </a:prstGeom>
          <a:solidFill>
            <a:srgbClr val="FFFF00">
              <a:alpha val="17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ADAD31B-B252-980A-1D51-EE70A93558EB}"/>
              </a:ext>
            </a:extLst>
          </p:cNvPr>
          <p:cNvSpPr/>
          <p:nvPr/>
        </p:nvSpPr>
        <p:spPr>
          <a:xfrm rot="18855944">
            <a:off x="1944617" y="5300266"/>
            <a:ext cx="1497963" cy="1569120"/>
          </a:xfrm>
          <a:prstGeom prst="ellipse">
            <a:avLst/>
          </a:prstGeom>
          <a:solidFill>
            <a:srgbClr val="FFFF00">
              <a:alpha val="17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0531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30D7C-372A-D98C-A709-CFDA873BB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Graphic 1">
            <a:extLst>
              <a:ext uri="{FF2B5EF4-FFF2-40B4-BE49-F238E27FC236}">
                <a16:creationId xmlns:a16="http://schemas.microsoft.com/office/drawing/2014/main" id="{ED451ACB-1C27-562E-C440-94146E6EE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18" y="194103"/>
            <a:ext cx="11565263" cy="6505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EFD9417-7929-8F27-6A56-0D14D55F4D58}"/>
              </a:ext>
            </a:extLst>
          </p:cNvPr>
          <p:cNvSpPr/>
          <p:nvPr/>
        </p:nvSpPr>
        <p:spPr>
          <a:xfrm>
            <a:off x="3186820" y="1855960"/>
            <a:ext cx="8166226" cy="570369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D85941-FFB1-376E-F61B-EAB22D318820}"/>
              </a:ext>
            </a:extLst>
          </p:cNvPr>
          <p:cNvSpPr/>
          <p:nvPr/>
        </p:nvSpPr>
        <p:spPr>
          <a:xfrm>
            <a:off x="3186820" y="2688880"/>
            <a:ext cx="8166226" cy="298765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DD7D2C-0E2F-4C4D-73CA-C576E793537E}"/>
              </a:ext>
            </a:extLst>
          </p:cNvPr>
          <p:cNvSpPr/>
          <p:nvPr/>
        </p:nvSpPr>
        <p:spPr>
          <a:xfrm>
            <a:off x="3186820" y="2987645"/>
            <a:ext cx="8166226" cy="570369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C7EB5F5-42B8-A79C-D982-CCEBB4146AD8}"/>
              </a:ext>
            </a:extLst>
          </p:cNvPr>
          <p:cNvSpPr/>
          <p:nvPr/>
        </p:nvSpPr>
        <p:spPr>
          <a:xfrm>
            <a:off x="3186820" y="3548956"/>
            <a:ext cx="8166226" cy="285185"/>
          </a:xfrm>
          <a:prstGeom prst="rect">
            <a:avLst/>
          </a:prstGeom>
          <a:solidFill>
            <a:schemeClr val="tx2">
              <a:lumMod val="75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322CA11-8FAE-B95E-9DB3-6CE45A85CD61}"/>
              </a:ext>
            </a:extLst>
          </p:cNvPr>
          <p:cNvSpPr/>
          <p:nvPr/>
        </p:nvSpPr>
        <p:spPr>
          <a:xfrm>
            <a:off x="3186820" y="3834142"/>
            <a:ext cx="8166226" cy="285184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EA9D8F1-6FE8-BB4F-15DA-9097B1B2635A}"/>
              </a:ext>
            </a:extLst>
          </p:cNvPr>
          <p:cNvSpPr/>
          <p:nvPr/>
        </p:nvSpPr>
        <p:spPr>
          <a:xfrm>
            <a:off x="3186820" y="4629338"/>
            <a:ext cx="8166226" cy="285184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9ECD0AF-7C9D-1FED-EB32-061961F2643E}"/>
              </a:ext>
            </a:extLst>
          </p:cNvPr>
          <p:cNvSpPr/>
          <p:nvPr/>
        </p:nvSpPr>
        <p:spPr>
          <a:xfrm>
            <a:off x="3186820" y="5209514"/>
            <a:ext cx="8166226" cy="570369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4092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97171-92B5-9D4B-7DC9-D25BA5BC1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3098D-6144-21E8-2EA4-B33036F2E4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FEF37B-66FF-3675-F1AC-EE3F59C24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3272D3-E2E2-8A3F-2C93-1B4EFA771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3522E98-B9EC-61E0-F383-5618B0AB7B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9D9008B-90A7-F0F6-CDC7-F67854DAFCE5}"/>
              </a:ext>
            </a:extLst>
          </p:cNvPr>
          <p:cNvSpPr txBox="1"/>
          <p:nvPr/>
        </p:nvSpPr>
        <p:spPr>
          <a:xfrm>
            <a:off x="2914650" y="1162050"/>
            <a:ext cx="4819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 300.6 Protection Against Physical Damage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Requirements expanded and clarified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5BB405-BA24-0858-9E20-03B81F00D62D}"/>
              </a:ext>
            </a:extLst>
          </p:cNvPr>
          <p:cNvSpPr txBox="1"/>
          <p:nvPr/>
        </p:nvSpPr>
        <p:spPr>
          <a:xfrm>
            <a:off x="2914648" y="2281568"/>
            <a:ext cx="48998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300.6(E)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Wiring Methods and Materials in or Under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roof Decking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Ex 3: Wiring methods and materials may be concealed in concrete that is at least 2” thick, and the accessibility requirements for boxes and conduit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bodies in 314.29 must be followed.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C9A59B-3EC4-DF53-EEE2-A5FF2BD4D8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2886" y="1162050"/>
            <a:ext cx="3867574" cy="289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297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2ED25-F946-1800-5783-84BC3D12C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E22A6-4C10-69AB-0CBD-8C9B5B0F4D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55075-BD37-B6C9-0EF9-7130E2556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3B99F1-2C50-2243-835B-103C4BC54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D59525F-876A-2201-0C9A-DCD3E4FC2C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2A3241E-2E3B-E103-CEEF-CA21CDF92109}"/>
              </a:ext>
            </a:extLst>
          </p:cNvPr>
          <p:cNvSpPr txBox="1"/>
          <p:nvPr/>
        </p:nvSpPr>
        <p:spPr>
          <a:xfrm>
            <a:off x="2914650" y="1162050"/>
            <a:ext cx="4819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 300.6 Protection Against Physical Damage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Requirements expanded and clarified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D05076-9F42-F47A-F89D-85A3043E4227}"/>
              </a:ext>
            </a:extLst>
          </p:cNvPr>
          <p:cNvSpPr txBox="1"/>
          <p:nvPr/>
        </p:nvSpPr>
        <p:spPr>
          <a:xfrm>
            <a:off x="2914648" y="2281568"/>
            <a:ext cx="48998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300.6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(G)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Fittings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Raceways with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circuit conductors 4 </a:t>
            </a:r>
            <a:r>
              <a:rPr kumimoji="0" lang="en-US" sz="18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awg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or larger must have one of the following</a:t>
            </a:r>
            <a:r>
              <a:rPr kumimoji="0" lang="en-US" sz="1800" b="0" i="0" u="none" strike="sng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, </a:t>
            </a:r>
            <a:r>
              <a:rPr kumimoji="0" lang="en-US" sz="1800" b="0" i="0" u="none" strike="sng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instsalled</a:t>
            </a:r>
            <a:r>
              <a:rPr kumimoji="0" lang="en-US" sz="1800" b="0" i="0" u="none" strike="sng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prior to the installation of the conductors, 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to protect the conductor insulation: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CAD5F6-ED79-928F-B187-FA53315E61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881" r="9530"/>
          <a:stretch>
            <a:fillRect/>
          </a:stretch>
        </p:blipFill>
        <p:spPr>
          <a:xfrm>
            <a:off x="7812886" y="1180522"/>
            <a:ext cx="3867574" cy="2897662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3A4F161-459A-B617-2E99-FE8565CF12FA}"/>
              </a:ext>
            </a:extLst>
          </p:cNvPr>
          <p:cNvSpPr/>
          <p:nvPr/>
        </p:nvSpPr>
        <p:spPr>
          <a:xfrm>
            <a:off x="8571345" y="1570182"/>
            <a:ext cx="1819564" cy="1754326"/>
          </a:xfrm>
          <a:prstGeom prst="ellipse">
            <a:avLst/>
          </a:prstGeom>
          <a:solidFill>
            <a:schemeClr val="accent1">
              <a:alpha val="38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E44809-758B-D08B-D5EB-D4E96BE7044C}"/>
              </a:ext>
            </a:extLst>
          </p:cNvPr>
          <p:cNvSpPr txBox="1"/>
          <p:nvPr/>
        </p:nvSpPr>
        <p:spPr>
          <a:xfrm>
            <a:off x="2914648" y="3985824"/>
            <a:ext cx="489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(1) An identified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fitting with a smoothly rounded insulating surface.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2E3B11-8FD1-7E99-BB4C-4FBCD034D104}"/>
              </a:ext>
            </a:extLst>
          </p:cNvPr>
          <p:cNvSpPr txBox="1"/>
          <p:nvPr/>
        </p:nvSpPr>
        <p:spPr>
          <a:xfrm>
            <a:off x="2919267" y="4544619"/>
            <a:ext cx="489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(2) A listed metal fitting with smoothly rounded edges.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2A05E9A-A2AD-5181-E041-5008B045DC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2886" y="1162049"/>
            <a:ext cx="3867574" cy="291613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67199D3-5A8A-C591-6731-9AD2390E4B44}"/>
              </a:ext>
            </a:extLst>
          </p:cNvPr>
          <p:cNvSpPr txBox="1"/>
          <p:nvPr/>
        </p:nvSpPr>
        <p:spPr>
          <a:xfrm>
            <a:off x="2914651" y="5121893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(3) Separation from the fitting or raceway with an identified insulating material that is secured in place.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F3C1D7F-7C5B-13F5-B889-77E22F39093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577" t="13035" b="15015"/>
          <a:stretch>
            <a:fillRect/>
          </a:stretch>
        </p:blipFill>
        <p:spPr>
          <a:xfrm>
            <a:off x="7812886" y="1180522"/>
            <a:ext cx="3867574" cy="291613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D7AB78C-1D88-3267-A702-6221F9376463}"/>
              </a:ext>
            </a:extLst>
          </p:cNvPr>
          <p:cNvSpPr txBox="1"/>
          <p:nvPr/>
        </p:nvSpPr>
        <p:spPr>
          <a:xfrm>
            <a:off x="2910035" y="5962038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(4) Threaded hubs or bosses that are an integral part of the enclosure or raceway and provide a smoothly rounded or flared entry for conductors.</a:t>
            </a:r>
          </a:p>
        </p:txBody>
      </p:sp>
    </p:spTree>
    <p:extLst>
      <p:ext uri="{BB962C8B-B14F-4D97-AF65-F5344CB8AC3E}">
        <p14:creationId xmlns:p14="http://schemas.microsoft.com/office/powerpoint/2010/main" val="2716360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build="allAtOnce"/>
      <p:bldP spid="8" grpId="0" animBg="1"/>
      <p:bldP spid="11" grpId="0"/>
      <p:bldP spid="13" grpId="0"/>
      <p:bldP spid="16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27C80-7E41-E408-E0B6-72B49C827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3794C-4378-5707-253A-46F410577D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39D34F-68C2-6772-7543-4CEF3559A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A8EBED-2073-E652-36DC-B740D5121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702079-1240-41C1-B3AA-9206A19BF7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3D75EDD-A9A3-A9F5-978D-A027418A1657}"/>
              </a:ext>
            </a:extLst>
          </p:cNvPr>
          <p:cNvSpPr txBox="1"/>
          <p:nvPr/>
        </p:nvSpPr>
        <p:spPr>
          <a:xfrm>
            <a:off x="2914650" y="1162050"/>
            <a:ext cx="48196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300.13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Securing and Supporting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Requirements above suspended ceilings</a:t>
            </a:r>
            <a:r>
              <a:rPr lang="en-US" dirty="0">
                <a:solidFill>
                  <a:prstClr val="white"/>
                </a:solidFill>
                <a:latin typeface="Tw Cen MT" panose="020B0602020104020603"/>
              </a:rPr>
              <a:t>, bonding jumpers, conductor support, and cable tie requirements.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B015A1-9AF0-7319-6CE4-4E2DE9A1606E}"/>
              </a:ext>
            </a:extLst>
          </p:cNvPr>
          <p:cNvSpPr txBox="1"/>
          <p:nvPr/>
        </p:nvSpPr>
        <p:spPr>
          <a:xfrm>
            <a:off x="2914650" y="2742869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300.13(B)(1) General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2CD2C7-3D8E-3892-DB43-727F4501CEE0}"/>
              </a:ext>
            </a:extLst>
          </p:cNvPr>
          <p:cNvSpPr txBox="1"/>
          <p:nvPr/>
        </p:nvSpPr>
        <p:spPr>
          <a:xfrm>
            <a:off x="2914650" y="3175728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Cables and raceways are not allowed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to be suspended by the ceiling grid itself, or by its support wires.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3074" name="Picture 2" descr="Insulation Above Ceiling Grid">
            <a:extLst>
              <a:ext uri="{FF2B5EF4-FFF2-40B4-BE49-F238E27FC236}">
                <a16:creationId xmlns:a16="http://schemas.microsoft.com/office/drawing/2014/main" id="{96AD4E18-6678-9DC1-66DA-D41DDF9E83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82" r="31257"/>
          <a:stretch>
            <a:fillRect/>
          </a:stretch>
        </p:blipFill>
        <p:spPr bwMode="auto">
          <a:xfrm>
            <a:off x="7608152" y="1183429"/>
            <a:ext cx="4074694" cy="289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A67CEC20-7952-94A9-A806-1967208976D8}"/>
              </a:ext>
            </a:extLst>
          </p:cNvPr>
          <p:cNvSpPr/>
          <p:nvPr/>
        </p:nvSpPr>
        <p:spPr>
          <a:xfrm>
            <a:off x="8580582" y="2429164"/>
            <a:ext cx="332509" cy="369332"/>
          </a:xfrm>
          <a:prstGeom prst="ellipse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1C11B9AD-CFE9-D6FD-2A05-A9DDB7044B5F}"/>
              </a:ext>
            </a:extLst>
          </p:cNvPr>
          <p:cNvSpPr/>
          <p:nvPr/>
        </p:nvSpPr>
        <p:spPr>
          <a:xfrm>
            <a:off x="6782954" y="2493488"/>
            <a:ext cx="1764146" cy="258496"/>
          </a:xfrm>
          <a:prstGeom prst="rightArrow">
            <a:avLst/>
          </a:prstGeom>
          <a:solidFill>
            <a:schemeClr val="accent1">
              <a:alpha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85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8" grpId="0"/>
      <p:bldP spid="3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56470-7240-4098-397C-1D310DCEB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23FA2-6E13-20DC-BC12-4F2A26489D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460" y="167480"/>
            <a:ext cx="9221066" cy="55201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2026 National Electrical Code (NEC) Changes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6B74AB-5310-2009-656D-21577AD99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695DD-33F7-40BF-9627-997E56D77935}" type="datetime2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Wednesday, July 22, 2026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33823B-7617-7999-9BAD-7F32BAD4C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2B4CBF-A542-47E4-6972-F42AD94CA3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202" y="5775324"/>
            <a:ext cx="1824471" cy="10298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1DA0E30-474B-74F1-DE32-92298E4A47AE}"/>
              </a:ext>
            </a:extLst>
          </p:cNvPr>
          <p:cNvSpPr txBox="1"/>
          <p:nvPr/>
        </p:nvSpPr>
        <p:spPr>
          <a:xfrm>
            <a:off x="2914650" y="1162050"/>
            <a:ext cx="48196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Article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300.13(B)(2) Independent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Support Wires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Ceiling grid wires may be used for support if they (all):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4B49DE-617A-C0F8-3A91-D840A2AF9131}"/>
              </a:ext>
            </a:extLst>
          </p:cNvPr>
          <p:cNvSpPr txBox="1"/>
          <p:nvPr/>
        </p:nvSpPr>
        <p:spPr>
          <a:xfrm>
            <a:off x="2914650" y="2401124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(1)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Are in addition to those required for the ceiling.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A35204-EC40-3DC7-0AE7-CB313BECDA6E}"/>
              </a:ext>
            </a:extLst>
          </p:cNvPr>
          <p:cNvSpPr txBox="1"/>
          <p:nvPr/>
        </p:nvSpPr>
        <p:spPr>
          <a:xfrm>
            <a:off x="2914650" y="2713916"/>
            <a:ext cx="4899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(2) </a:t>
            </a:r>
            <a:r>
              <a:rPr lang="en-US" dirty="0"/>
              <a:t>Are marked by color, tagging, or other effective means.</a:t>
            </a:r>
          </a:p>
        </p:txBody>
      </p:sp>
      <p:pic>
        <p:nvPicPr>
          <p:cNvPr id="3074" name="Picture 2" descr="Insulation Above Ceiling Grid">
            <a:extLst>
              <a:ext uri="{FF2B5EF4-FFF2-40B4-BE49-F238E27FC236}">
                <a16:creationId xmlns:a16="http://schemas.microsoft.com/office/drawing/2014/main" id="{88008F89-8867-4CB3-A4F0-018A65C446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82" r="31257"/>
          <a:stretch>
            <a:fillRect/>
          </a:stretch>
        </p:blipFill>
        <p:spPr bwMode="auto">
          <a:xfrm>
            <a:off x="7608152" y="1183429"/>
            <a:ext cx="4074694" cy="289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536FC51-2819-06C9-B765-37A63D4AEDDC}"/>
              </a:ext>
            </a:extLst>
          </p:cNvPr>
          <p:cNvSpPr txBox="1"/>
          <p:nvPr/>
        </p:nvSpPr>
        <p:spPr>
          <a:xfrm>
            <a:off x="2914650" y="3996689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Ex 1: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The ceiling grid may support electrical equipment if tested as part of the fire-resistant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rating of the ceiling grid system.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DE9607-CB98-9FEA-DB02-E597565078E6}"/>
              </a:ext>
            </a:extLst>
          </p:cNvPr>
          <p:cNvSpPr txBox="1"/>
          <p:nvPr/>
        </p:nvSpPr>
        <p:spPr>
          <a:xfrm>
            <a:off x="2914650" y="3228825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(3) </a:t>
            </a:r>
            <a:r>
              <a:rPr lang="en-US" dirty="0"/>
              <a:t>Are secured at the top and bottom.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2E03C72-77EF-E24A-F41C-A936C6B9D689}"/>
              </a:ext>
            </a:extLst>
          </p:cNvPr>
          <p:cNvSpPr txBox="1"/>
          <p:nvPr/>
        </p:nvSpPr>
        <p:spPr>
          <a:xfrm>
            <a:off x="2914650" y="3559068"/>
            <a:ext cx="489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(4) </a:t>
            </a:r>
            <a:r>
              <a:rPr lang="en-US" dirty="0"/>
              <a:t>Provide secure support.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DA9A8D-7CC0-C783-3634-094F954A9056}"/>
              </a:ext>
            </a:extLst>
          </p:cNvPr>
          <p:cNvSpPr txBox="1"/>
          <p:nvPr/>
        </p:nvSpPr>
        <p:spPr>
          <a:xfrm>
            <a:off x="2914650" y="4962826"/>
            <a:ext cx="4899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Ex 2: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If the ceiling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 grid instructions allow electrical equipment to be supported by the grid, the grid may be used for support.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640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8" grpId="0"/>
      <p:bldP spid="7" grpId="0"/>
      <p:bldP spid="11" grpId="0"/>
      <p:bldP spid="13" grpId="0"/>
      <p:bldP spid="14" grpId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8D1E14"/>
      </a:dk2>
      <a:lt2>
        <a:srgbClr val="FF744E"/>
      </a:lt2>
      <a:accent1>
        <a:srgbClr val="E9B758"/>
      </a:accent1>
      <a:accent2>
        <a:srgbClr val="FE8943"/>
      </a:accent2>
      <a:accent3>
        <a:srgbClr val="AEA27C"/>
      </a:accent3>
      <a:accent4>
        <a:srgbClr val="90B46E"/>
      </a:accent4>
      <a:accent5>
        <a:srgbClr val="71AEC1"/>
      </a:accent5>
      <a:accent6>
        <a:srgbClr val="C98DE7"/>
      </a:accent6>
      <a:hlink>
        <a:srgbClr val="FF7A22"/>
      </a:hlink>
      <a:folHlink>
        <a:srgbClr val="FDCD86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2000"/>
                <a:satMod val="1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971C58-AB76-4A2A-B231-5F8CA03CF49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15063</TotalTime>
  <Words>5511</Words>
  <Application>Microsoft Office PowerPoint</Application>
  <PresentationFormat>Widescreen</PresentationFormat>
  <Paragraphs>627</Paragraphs>
  <Slides>58</Slides>
  <Notes>11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58</vt:i4>
      </vt:variant>
    </vt:vector>
  </HeadingPairs>
  <TitlesOfParts>
    <vt:vector size="64" baseType="lpstr">
      <vt:lpstr>Aptos</vt:lpstr>
      <vt:lpstr>Aptos Display</vt:lpstr>
      <vt:lpstr>Arial</vt:lpstr>
      <vt:lpstr>Tw Cen MT</vt:lpstr>
      <vt:lpstr>Office Theme</vt:lpstr>
      <vt:lpstr>Circuit</vt:lpstr>
      <vt:lpstr>2026 National Electrical Code (NEC) Changes</vt:lpstr>
      <vt:lpstr>Recap</vt:lpstr>
      <vt:lpstr>Recap</vt:lpstr>
      <vt:lpstr>Recap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PowerPoint Presentation</vt:lpstr>
      <vt:lpstr>PowerPoint Presentation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2026 National Electrical Code (NEC) Changes</vt:lpstr>
      <vt:lpstr>Air Barriers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 Moree</dc:creator>
  <cp:lastModifiedBy>Eric Moree</cp:lastModifiedBy>
  <cp:revision>71</cp:revision>
  <dcterms:created xsi:type="dcterms:W3CDTF">2026-07-10T12:06:43Z</dcterms:created>
  <dcterms:modified xsi:type="dcterms:W3CDTF">2026-07-29T20:16:23Z</dcterms:modified>
</cp:coreProperties>
</file>